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7"/>
  </p:notesMasterIdLst>
  <p:sldIdLst>
    <p:sldId id="258" r:id="rId5"/>
    <p:sldId id="325" r:id="rId6"/>
    <p:sldId id="287" r:id="rId7"/>
    <p:sldId id="259" r:id="rId8"/>
    <p:sldId id="326" r:id="rId9"/>
    <p:sldId id="303" r:id="rId10"/>
    <p:sldId id="327" r:id="rId11"/>
    <p:sldId id="328" r:id="rId12"/>
    <p:sldId id="329" r:id="rId13"/>
    <p:sldId id="286" r:id="rId14"/>
    <p:sldId id="291" r:id="rId15"/>
    <p:sldId id="304" r:id="rId16"/>
    <p:sldId id="307" r:id="rId17"/>
    <p:sldId id="308" r:id="rId18"/>
    <p:sldId id="309" r:id="rId19"/>
    <p:sldId id="310" r:id="rId20"/>
    <p:sldId id="311" r:id="rId21"/>
    <p:sldId id="312" r:id="rId22"/>
    <p:sldId id="313" r:id="rId23"/>
    <p:sldId id="288" r:id="rId24"/>
    <p:sldId id="314" r:id="rId25"/>
    <p:sldId id="289" r:id="rId26"/>
    <p:sldId id="290" r:id="rId27"/>
    <p:sldId id="315" r:id="rId28"/>
    <p:sldId id="267" r:id="rId29"/>
    <p:sldId id="317" r:id="rId30"/>
    <p:sldId id="316" r:id="rId31"/>
    <p:sldId id="292" r:id="rId32"/>
    <p:sldId id="318" r:id="rId33"/>
    <p:sldId id="324" r:id="rId34"/>
    <p:sldId id="320" r:id="rId35"/>
    <p:sldId id="321" r:id="rId36"/>
    <p:sldId id="294" r:id="rId37"/>
    <p:sldId id="296" r:id="rId38"/>
    <p:sldId id="322" r:id="rId39"/>
    <p:sldId id="301" r:id="rId40"/>
    <p:sldId id="302" r:id="rId41"/>
    <p:sldId id="323" r:id="rId42"/>
    <p:sldId id="277" r:id="rId43"/>
    <p:sldId id="305" r:id="rId44"/>
    <p:sldId id="306" r:id="rId45"/>
    <p:sldId id="330" r:id="rId46"/>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r Chi Tun" initials="ZCT" lastIdx="20" clrIdx="0">
    <p:extLst>
      <p:ext uri="{19B8F6BF-5375-455C-9EA6-DF929625EA0E}">
        <p15:presenceInfo xmlns:p15="http://schemas.microsoft.com/office/powerpoint/2012/main" userId="74bb8699d2afc76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2FE"/>
    <a:srgbClr val="005A83"/>
    <a:srgbClr val="F3F3F3"/>
    <a:srgbClr val="00B1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462" autoAdjust="0"/>
    <p:restoredTop sz="96327"/>
  </p:normalViewPr>
  <p:slideViewPr>
    <p:cSldViewPr snapToGrid="0" snapToObjects="1">
      <p:cViewPr varScale="1">
        <p:scale>
          <a:sx n="33" d="100"/>
          <a:sy n="33" d="100"/>
        </p:scale>
        <p:origin x="368"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2-14T22:40:24.478" idx="6">
    <p:pos x="10" y="10"/>
    <p:text>Inform dev about DFSP liquidity account</p:text>
    <p:extLst>
      <p:ext uri="{C676402C-5697-4E1C-873F-D02D1690AC5C}">
        <p15:threadingInfo xmlns:p15="http://schemas.microsoft.com/office/powerpoint/2012/main" timeZoneBias="-39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02-14T22:40:24.478" idx="15">
    <p:pos x="10" y="10"/>
    <p:text>Inform dev about DFSP liquidity account</p:text>
    <p:extLst>
      <p:ext uri="{C676402C-5697-4E1C-873F-D02D1690AC5C}">
        <p15:threadingInfo xmlns:p15="http://schemas.microsoft.com/office/powerpoint/2012/main" timeZoneBias="-39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02-14T22:40:24.478" idx="20">
    <p:pos x="10" y="10"/>
    <p:text>Inform dev about DFSP liquidity account</p:text>
    <p:extLst>
      <p:ext uri="{C676402C-5697-4E1C-873F-D02D1690AC5C}">
        <p15:threadingInfo xmlns:p15="http://schemas.microsoft.com/office/powerpoint/2012/main" timeZoneBias="-39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02-14T22:40:24.478" idx="17">
    <p:pos x="10" y="10"/>
    <p:text>Inform dev about DFSP liquidity account</p:text>
    <p:extLst>
      <p:ext uri="{C676402C-5697-4E1C-873F-D02D1690AC5C}">
        <p15:threadingInfo xmlns:p15="http://schemas.microsoft.com/office/powerpoint/2012/main" timeZoneBias="-39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02-14T22:40:24.478" idx="18">
    <p:pos x="10" y="10"/>
    <p:text>Inform dev about DFSP liquidity account</p:text>
    <p:extLst>
      <p:ext uri="{C676402C-5697-4E1C-873F-D02D1690AC5C}">
        <p15:threadingInfo xmlns:p15="http://schemas.microsoft.com/office/powerpoint/2012/main" timeZoneBias="-39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3-02-14T22:40:24.478" idx="9">
    <p:pos x="10" y="10"/>
    <p:text>Inform dev about DFSP liquidity account</p:text>
    <p:extLst>
      <p:ext uri="{C676402C-5697-4E1C-873F-D02D1690AC5C}">
        <p15:threadingInfo xmlns:p15="http://schemas.microsoft.com/office/powerpoint/2012/main" timeZoneBias="-39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3-02-14T22:40:24.478" idx="14">
    <p:pos x="10" y="10"/>
    <p:text>Inform dev about DFSP liquidity account</p:text>
    <p:extLst>
      <p:ext uri="{C676402C-5697-4E1C-873F-D02D1690AC5C}">
        <p15:threadingInfo xmlns:p15="http://schemas.microsoft.com/office/powerpoint/2012/main" timeZoneBias="-39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3-02-14T22:40:24.478" idx="19">
    <p:pos x="10" y="10"/>
    <p:text>Inform dev about DFSP liquidity account</p:text>
    <p:extLst>
      <p:ext uri="{C676402C-5697-4E1C-873F-D02D1690AC5C}">
        <p15:threadingInfo xmlns:p15="http://schemas.microsoft.com/office/powerpoint/2012/main" timeZoneBias="-39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3/9/2023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dirty="0"/>
          </a:p>
        </p:txBody>
      </p:sp>
      <p:sp>
        <p:nvSpPr>
          <p:cNvPr id="4" name="Oval 3">
            <a:extLst>
              <a:ext uri="{FF2B5EF4-FFF2-40B4-BE49-F238E27FC236}">
                <a16:creationId xmlns:a16="http://schemas.microsoft.com/office/drawing/2014/main" id="{4AC1ED45-D031-B94A-BAB1-482F24228794}"/>
              </a:ext>
            </a:extLst>
          </p:cNvPr>
          <p:cNvSpPr>
            <a:spLocks noChangeAspect="1"/>
          </p:cNvSpPr>
          <p:nvPr userDrawn="1"/>
        </p:nvSpPr>
        <p:spPr>
          <a:xfrm>
            <a:off x="16183637" y="9013230"/>
            <a:ext cx="3257669" cy="3257669"/>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531EC2-BD07-9544-89FF-31AE4C23EC5E}"/>
              </a:ext>
            </a:extLst>
          </p:cNvPr>
          <p:cNvSpPr>
            <a:spLocks noChangeAspect="1"/>
          </p:cNvSpPr>
          <p:nvPr userDrawn="1"/>
        </p:nvSpPr>
        <p:spPr>
          <a:xfrm>
            <a:off x="21320100" y="4425142"/>
            <a:ext cx="3608615" cy="36086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B1EF47-5F45-A042-A683-AA31B481CD13}"/>
              </a:ext>
            </a:extLst>
          </p:cNvPr>
          <p:cNvSpPr>
            <a:spLocks noChangeAspect="1"/>
          </p:cNvSpPr>
          <p:nvPr userDrawn="1"/>
        </p:nvSpPr>
        <p:spPr>
          <a:xfrm>
            <a:off x="17762247" y="5257042"/>
            <a:ext cx="5917515" cy="59175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CDE4030-1079-0643-B091-D5D05B6A1734}"/>
              </a:ext>
            </a:extLst>
          </p:cNvPr>
          <p:cNvSpPr>
            <a:spLocks noChangeAspect="1"/>
          </p:cNvSpPr>
          <p:nvPr userDrawn="1"/>
        </p:nvSpPr>
        <p:spPr>
          <a:xfrm>
            <a:off x="16489928" y="351150"/>
            <a:ext cx="6658628" cy="6658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522722A-C71E-C24E-832F-3645EE12FC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205779" y="906822"/>
            <a:ext cx="5226926" cy="5417492"/>
          </a:xfrm>
          <a:prstGeom prst="rect">
            <a:avLst/>
          </a:prstGeom>
        </p:spPr>
      </p:pic>
    </p:spTree>
    <p:extLst>
      <p:ext uri="{BB962C8B-B14F-4D97-AF65-F5344CB8AC3E}">
        <p14:creationId xmlns:p14="http://schemas.microsoft.com/office/powerpoint/2010/main" val="1751848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6" name="Graphic 5">
            <a:extLst>
              <a:ext uri="{FF2B5EF4-FFF2-40B4-BE49-F238E27FC236}">
                <a16:creationId xmlns:a16="http://schemas.microsoft.com/office/drawing/2014/main" id="{4CEF126B-F56C-6046-9078-242D284DDA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91797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14EC90-E499-7F40-A81C-63D0DD2592C7}"/>
              </a:ext>
            </a:extLst>
          </p:cNvPr>
          <p:cNvPicPr>
            <a:picLocks noChangeAspect="1"/>
          </p:cNvPicPr>
          <p:nvPr userDrawn="1"/>
        </p:nvPicPr>
        <p:blipFill>
          <a:blip r:embed="rId2"/>
          <a:srcRect/>
          <a:stretch/>
        </p:blipFill>
        <p:spPr>
          <a:xfrm>
            <a:off x="1587" y="0"/>
            <a:ext cx="24384000" cy="13716000"/>
          </a:xfrm>
          <a:prstGeom prst="rect">
            <a:avLst/>
          </a:prstGeom>
        </p:spPr>
      </p:pic>
      <p:sp>
        <p:nvSpPr>
          <p:cNvPr id="20" name="Freeform 19">
            <a:extLst>
              <a:ext uri="{FF2B5EF4-FFF2-40B4-BE49-F238E27FC236}">
                <a16:creationId xmlns:a16="http://schemas.microsoft.com/office/drawing/2014/main" id="{67DCEFF5-0D7E-ED41-AB7F-7D0FBD83F9E6}"/>
              </a:ext>
            </a:extLst>
          </p:cNvPr>
          <p:cNvSpPr/>
          <p:nvPr userDrawn="1"/>
        </p:nvSpPr>
        <p:spPr>
          <a:xfrm>
            <a:off x="861219" y="3595738"/>
            <a:ext cx="25129909" cy="8531688"/>
          </a:xfrm>
          <a:custGeom>
            <a:avLst/>
            <a:gdLst>
              <a:gd name="connsiteX0" fmla="*/ 570174 w 25129909"/>
              <a:gd name="connsiteY0" fmla="*/ 0 h 8531688"/>
              <a:gd name="connsiteX1" fmla="*/ 15632987 w 25129909"/>
              <a:gd name="connsiteY1" fmla="*/ 0 h 8531688"/>
              <a:gd name="connsiteX2" fmla="*/ 15628709 w 25129909"/>
              <a:gd name="connsiteY2" fmla="*/ 84726 h 8531688"/>
              <a:gd name="connsiteX3" fmla="*/ 18958023 w 25129909"/>
              <a:gd name="connsiteY3" fmla="*/ 3414040 h 8531688"/>
              <a:gd name="connsiteX4" fmla="*/ 22287337 w 25129909"/>
              <a:gd name="connsiteY4" fmla="*/ 84726 h 8531688"/>
              <a:gd name="connsiteX5" fmla="*/ 22283059 w 25129909"/>
              <a:gd name="connsiteY5" fmla="*/ 0 h 8531688"/>
              <a:gd name="connsiteX6" fmla="*/ 24559737 w 25129909"/>
              <a:gd name="connsiteY6" fmla="*/ 0 h 8531688"/>
              <a:gd name="connsiteX7" fmla="*/ 25129909 w 25129909"/>
              <a:gd name="connsiteY7" fmla="*/ 570173 h 8531688"/>
              <a:gd name="connsiteX8" fmla="*/ 25129909 w 25129909"/>
              <a:gd name="connsiteY8" fmla="*/ 7961515 h 8531688"/>
              <a:gd name="connsiteX9" fmla="*/ 24559737 w 25129909"/>
              <a:gd name="connsiteY9" fmla="*/ 8531688 h 8531688"/>
              <a:gd name="connsiteX10" fmla="*/ 570174 w 25129909"/>
              <a:gd name="connsiteY10" fmla="*/ 8531688 h 8531688"/>
              <a:gd name="connsiteX11" fmla="*/ 0 w 25129909"/>
              <a:gd name="connsiteY11" fmla="*/ 7961515 h 8531688"/>
              <a:gd name="connsiteX12" fmla="*/ 0 w 25129909"/>
              <a:gd name="connsiteY12" fmla="*/ 570173 h 8531688"/>
              <a:gd name="connsiteX13" fmla="*/ 570174 w 25129909"/>
              <a:gd name="connsiteY13" fmla="*/ 0 h 85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129909" h="8531688">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dirty="0"/>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dirty="0"/>
          </a:p>
        </p:txBody>
      </p:sp>
      <p:pic>
        <p:nvPicPr>
          <p:cNvPr id="13" name="Graphic 12">
            <a:extLst>
              <a:ext uri="{FF2B5EF4-FFF2-40B4-BE49-F238E27FC236}">
                <a16:creationId xmlns:a16="http://schemas.microsoft.com/office/drawing/2014/main" id="{9E0E56EE-00B1-6C4C-9C45-C68FA4C4DC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05779" y="913387"/>
            <a:ext cx="5226926" cy="5417492"/>
          </a:xfrm>
          <a:prstGeom prst="rect">
            <a:avLst/>
          </a:prstGeom>
        </p:spPr>
      </p:pic>
    </p:spTree>
    <p:extLst>
      <p:ext uri="{BB962C8B-B14F-4D97-AF65-F5344CB8AC3E}">
        <p14:creationId xmlns:p14="http://schemas.microsoft.com/office/powerpoint/2010/main" val="2047265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8914314" cy="2651126"/>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70CA752F-4157-1F49-9BD9-6341ACA14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234137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3483-5DC1-4919-B94C-777794C8A760}"/>
              </a:ext>
            </a:extLst>
          </p:cNvPr>
          <p:cNvPicPr>
            <a:picLocks noChangeAspect="1"/>
          </p:cNvPicPr>
          <p:nvPr userDrawn="1"/>
        </p:nvPicPr>
        <p:blipFill>
          <a:blip r:embed="rId2">
            <a:alphaModFix/>
          </a:blip>
          <a:srcRect/>
          <a:stretch/>
        </p:blipFill>
        <p:spPr>
          <a:xfrm>
            <a:off x="-24259" y="-1"/>
            <a:ext cx="24435692" cy="12712701"/>
          </a:xfrm>
          <a:prstGeom prst="rect">
            <a:avLst/>
          </a:prstGeom>
        </p:spPr>
      </p:pic>
      <p:sp>
        <p:nvSpPr>
          <p:cNvPr id="17" name="Freeform 16">
            <a:extLst>
              <a:ext uri="{FF2B5EF4-FFF2-40B4-BE49-F238E27FC236}">
                <a16:creationId xmlns:a16="http://schemas.microsoft.com/office/drawing/2014/main" id="{962299F1-A818-E549-B104-1D7345A9E9C5}"/>
              </a:ext>
            </a:extLst>
          </p:cNvPr>
          <p:cNvSpPr/>
          <p:nvPr userDrawn="1"/>
        </p:nvSpPr>
        <p:spPr>
          <a:xfrm>
            <a:off x="-24259" y="-2"/>
            <a:ext cx="24387176" cy="5466945"/>
          </a:xfrm>
          <a:custGeom>
            <a:avLst/>
            <a:gdLst>
              <a:gd name="connsiteX0" fmla="*/ 0 w 24387176"/>
              <a:gd name="connsiteY0" fmla="*/ 0 h 5466945"/>
              <a:gd name="connsiteX1" fmla="*/ 21570558 w 24387176"/>
              <a:gd name="connsiteY1" fmla="*/ 0 h 5466945"/>
              <a:gd name="connsiteX2" fmla="*/ 21515138 w 24387176"/>
              <a:gd name="connsiteY2" fmla="*/ 41442 h 5466945"/>
              <a:gd name="connsiteX3" fmla="*/ 20831244 w 24387176"/>
              <a:gd name="connsiteY3" fmla="*/ 1491610 h 5466945"/>
              <a:gd name="connsiteX4" fmla="*/ 22710556 w 24387176"/>
              <a:gd name="connsiteY4" fmla="*/ 3370921 h 5466945"/>
              <a:gd name="connsiteX5" fmla="*/ 24363046 w 24387176"/>
              <a:gd name="connsiteY5" fmla="*/ 2387401 h 5466945"/>
              <a:gd name="connsiteX6" fmla="*/ 24387176 w 24387176"/>
              <a:gd name="connsiteY6" fmla="*/ 2337309 h 5466945"/>
              <a:gd name="connsiteX7" fmla="*/ 24387176 w 24387176"/>
              <a:gd name="connsiteY7" fmla="*/ 5466945 h 5466945"/>
              <a:gd name="connsiteX8" fmla="*/ 0 w 24387176"/>
              <a:gd name="connsiteY8" fmla="*/ 5466945 h 54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7176" h="5466945">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488226" y="472869"/>
            <a:ext cx="18869389" cy="2413000"/>
          </a:xfrm>
        </p:spPr>
        <p:txBody>
          <a:bodyPr/>
          <a:lstStyle/>
          <a:p>
            <a:r>
              <a:rPr lang="en-US" dirty="0"/>
              <a:t>Click to edit Master title style</a:t>
            </a:r>
          </a:p>
        </p:txBody>
      </p:sp>
      <p:sp>
        <p:nvSpPr>
          <p:cNvPr id="3" name="Content Placeholder 2"/>
          <p:cNvSpPr>
            <a:spLocks noGrp="1"/>
          </p:cNvSpPr>
          <p:nvPr>
            <p:ph idx="1"/>
          </p:nvPr>
        </p:nvSpPr>
        <p:spPr>
          <a:xfrm>
            <a:off x="1463968" y="3542893"/>
            <a:ext cx="21033938" cy="88614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723FA03B-5C37-DA48-8571-A149C824F6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491357" y="273049"/>
            <a:ext cx="2438400" cy="2527300"/>
          </a:xfrm>
          <a:prstGeom prst="rect">
            <a:avLst/>
          </a:prstGeom>
        </p:spPr>
      </p:pic>
    </p:spTree>
    <p:extLst>
      <p:ext uri="{BB962C8B-B14F-4D97-AF65-F5344CB8AC3E}">
        <p14:creationId xmlns:p14="http://schemas.microsoft.com/office/powerpoint/2010/main" val="1654202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13936867" cy="5705474"/>
          </a:xfrm>
        </p:spPr>
        <p:txBody>
          <a:bodyPr anchor="b"/>
          <a:lstStyle>
            <a:lvl1pPr>
              <a:defRPr sz="12000"/>
            </a:lvl1pPr>
          </a:lstStyle>
          <a:p>
            <a:r>
              <a:rPr lang="en-US" dirty="0"/>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B0BE23F3-E5CF-084E-8ACD-443D91AE8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205779" y="794856"/>
            <a:ext cx="5226926" cy="5417492"/>
          </a:xfrm>
          <a:prstGeom prst="rect">
            <a:avLst/>
          </a:prstGeom>
        </p:spPr>
      </p:pic>
    </p:spTree>
    <p:extLst>
      <p:ext uri="{BB962C8B-B14F-4D97-AF65-F5344CB8AC3E}">
        <p14:creationId xmlns:p14="http://schemas.microsoft.com/office/powerpoint/2010/main" val="335034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1FDB6C-806C-4135-BCBC-52AC466F483A}"/>
              </a:ext>
            </a:extLst>
          </p:cNvPr>
          <p:cNvPicPr>
            <a:picLocks noChangeAspect="1"/>
          </p:cNvPicPr>
          <p:nvPr userDrawn="1"/>
        </p:nvPicPr>
        <p:blipFill>
          <a:blip r:embed="rId2"/>
          <a:srcRect/>
          <a:stretch/>
        </p:blipFill>
        <p:spPr>
          <a:xfrm>
            <a:off x="1587" y="0"/>
            <a:ext cx="24384000" cy="13716000"/>
          </a:xfrm>
          <a:prstGeom prst="rect">
            <a:avLst/>
          </a:prstGeom>
        </p:spPr>
      </p:pic>
      <p:sp>
        <p:nvSpPr>
          <p:cNvPr id="2" name="Title 1"/>
          <p:cNvSpPr>
            <a:spLocks noGrp="1"/>
          </p:cNvSpPr>
          <p:nvPr>
            <p:ph type="title"/>
          </p:nvPr>
        </p:nvSpPr>
        <p:spPr>
          <a:xfrm>
            <a:off x="1663917" y="3419477"/>
            <a:ext cx="14645007" cy="5705474"/>
          </a:xfrm>
        </p:spPr>
        <p:txBody>
          <a:bodyPr anchor="b"/>
          <a:lstStyle>
            <a:lvl1pPr>
              <a:defRPr sz="12000"/>
            </a:lvl1pPr>
          </a:lstStyle>
          <a:p>
            <a:r>
              <a:rPr lang="en-US" dirty="0"/>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10" name="Graphic 9">
            <a:extLst>
              <a:ext uri="{FF2B5EF4-FFF2-40B4-BE49-F238E27FC236}">
                <a16:creationId xmlns:a16="http://schemas.microsoft.com/office/drawing/2014/main" id="{68A2998F-5049-1746-BAE0-89403B9259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075571" y="699606"/>
            <a:ext cx="5647687" cy="5853594"/>
          </a:xfrm>
          <a:prstGeom prst="rect">
            <a:avLst/>
          </a:prstGeom>
        </p:spPr>
      </p:pic>
    </p:spTree>
    <p:extLst>
      <p:ext uri="{BB962C8B-B14F-4D97-AF65-F5344CB8AC3E}">
        <p14:creationId xmlns:p14="http://schemas.microsoft.com/office/powerpoint/2010/main" val="260809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9261275" cy="2651126"/>
          </a:xfrm>
        </p:spPr>
        <p:txBody>
          <a:bodyPr/>
          <a:lstStyle/>
          <a:p>
            <a:r>
              <a:rPr lang="en-US" dirty="0"/>
              <a:t>Click to edit Master title style</a:t>
            </a:r>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1372E2AF-0D5A-1246-B93A-D8631C6A62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34622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19052825" cy="2651126"/>
          </a:xfrm>
        </p:spPr>
        <p:txBody>
          <a:bodyPr/>
          <a:lstStyle/>
          <a:p>
            <a:r>
              <a:rPr lang="en-US" dirty="0"/>
              <a:t>Click to edit Master title style</a:t>
            </a:r>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F9D7A-5BEE-9245-944A-197F51D542D9}" type="slidenum">
              <a:rPr lang="en-US" smtClean="0"/>
              <a:t>‹#›</a:t>
            </a:fld>
            <a:endParaRPr lang="en-US"/>
          </a:p>
        </p:txBody>
      </p:sp>
      <p:pic>
        <p:nvPicPr>
          <p:cNvPr id="11" name="Graphic 10">
            <a:extLst>
              <a:ext uri="{FF2B5EF4-FFF2-40B4-BE49-F238E27FC236}">
                <a16:creationId xmlns:a16="http://schemas.microsoft.com/office/drawing/2014/main" id="{11E68B05-1CE0-3A43-9D27-682D924BE4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288979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6619" y="293576"/>
            <a:ext cx="19093324" cy="2214451"/>
          </a:xfrm>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7" name="Graphic 6">
            <a:extLst>
              <a:ext uri="{FF2B5EF4-FFF2-40B4-BE49-F238E27FC236}">
                <a16:creationId xmlns:a16="http://schemas.microsoft.com/office/drawing/2014/main" id="{10CA894B-6867-8D4E-B48A-8A4A1815F6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793200" y="273049"/>
            <a:ext cx="2136556" cy="2214451"/>
          </a:xfrm>
          <a:prstGeom prst="rect">
            <a:avLst/>
          </a:prstGeom>
        </p:spPr>
      </p:pic>
    </p:spTree>
    <p:extLst>
      <p:ext uri="{BB962C8B-B14F-4D97-AF65-F5344CB8AC3E}">
        <p14:creationId xmlns:p14="http://schemas.microsoft.com/office/powerpoint/2010/main" val="3165441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rgbClr val="005A83"/>
                </a:solidFill>
              </a:defRPr>
            </a:lvl1pPr>
          </a:lstStyle>
          <a:p>
            <a:endParaRPr lang="en-US" dirty="0"/>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rgbClr val="005A83"/>
                </a:solidFill>
              </a:defRPr>
            </a:lvl1pPr>
          </a:lstStyle>
          <a:p>
            <a:fld id="{20AF9D7A-5BEE-9245-944A-197F51D542D9}" type="slidenum">
              <a:rPr lang="en-US" smtClean="0"/>
              <a:pPr/>
              <a:t>‹#›</a:t>
            </a:fld>
            <a:endParaRPr lang="en-US" dirty="0"/>
          </a:p>
        </p:txBody>
      </p:sp>
    </p:spTree>
    <p:extLst>
      <p:ext uri="{BB962C8B-B14F-4D97-AF65-F5344CB8AC3E}">
        <p14:creationId xmlns:p14="http://schemas.microsoft.com/office/powerpoint/2010/main" val="3489411563"/>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8" r:id="rId4"/>
    <p:sldLayoutId id="2147483663" r:id="rId5"/>
    <p:sldLayoutId id="2147483669" r:id="rId6"/>
    <p:sldLayoutId id="2147483664" r:id="rId7"/>
    <p:sldLayoutId id="2147483665" r:id="rId8"/>
    <p:sldLayoutId id="2147483666" r:id="rId9"/>
    <p:sldLayoutId id="2147483667" r:id="rId10"/>
  </p:sldLayoutIdLst>
  <p:hf hdr="0" ftr="0" dt="0"/>
  <p:txStyles>
    <p:titleStyle>
      <a:lvl1pPr algn="l" defTabSz="1828800" rtl="0" eaLnBrk="1" latinLnBrk="0" hangingPunct="1">
        <a:lnSpc>
          <a:spcPct val="90000"/>
        </a:lnSpc>
        <a:spcBef>
          <a:spcPct val="0"/>
        </a:spcBef>
        <a:buNone/>
        <a:defRPr sz="8800" b="1" kern="1200">
          <a:solidFill>
            <a:schemeClr val="accent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microsoft.com/office/2007/relationships/hdphoto" Target="../media/hdphoto1.wdp"/><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emf"/><Relationship Id="rId1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3.png"/><Relationship Id="rId7" Type="http://schemas.openxmlformats.org/officeDocument/2006/relationships/image" Target="../media/image35.sv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41.png"/><Relationship Id="rId4" Type="http://schemas.openxmlformats.org/officeDocument/2006/relationships/image" Target="../media/image31.png"/><Relationship Id="rId9" Type="http://schemas.openxmlformats.org/officeDocument/2006/relationships/image" Target="../media/image32.emf"/></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43.png"/><Relationship Id="rId7" Type="http://schemas.openxmlformats.org/officeDocument/2006/relationships/image" Target="../media/image35.sv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41.png"/><Relationship Id="rId4" Type="http://schemas.openxmlformats.org/officeDocument/2006/relationships/image" Target="../media/image31.png"/><Relationship Id="rId9" Type="http://schemas.openxmlformats.org/officeDocument/2006/relationships/image" Target="../media/image32.emf"/></Relationships>
</file>

<file path=ppt/slides/_rels/slide17.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33.png"/><Relationship Id="rId7"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6.png"/><Relationship Id="rId11" Type="http://schemas.microsoft.com/office/2007/relationships/hdphoto" Target="../media/hdphoto3.wdp"/><Relationship Id="rId5" Type="http://schemas.openxmlformats.org/officeDocument/2006/relationships/image" Target="../media/image35.svg"/><Relationship Id="rId10" Type="http://schemas.openxmlformats.org/officeDocument/2006/relationships/image" Target="../media/image44.png"/><Relationship Id="rId4" Type="http://schemas.openxmlformats.org/officeDocument/2006/relationships/image" Target="../media/image34.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svg"/><Relationship Id="rId10" Type="http://schemas.microsoft.com/office/2007/relationships/hdphoto" Target="../media/hdphoto3.wdp"/><Relationship Id="rId4" Type="http://schemas.openxmlformats.org/officeDocument/2006/relationships/image" Target="../media/image34.png"/><Relationship Id="rId9" Type="http://schemas.openxmlformats.org/officeDocument/2006/relationships/image" Target="../media/image44.png"/></Relationships>
</file>

<file path=ppt/slides/_rels/slide19.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33.png"/><Relationship Id="rId7" Type="http://schemas.openxmlformats.org/officeDocument/2006/relationships/image" Target="../media/image43.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6.png"/><Relationship Id="rId11" Type="http://schemas.microsoft.com/office/2007/relationships/hdphoto" Target="../media/hdphoto3.wdp"/><Relationship Id="rId5" Type="http://schemas.openxmlformats.org/officeDocument/2006/relationships/image" Target="../media/image35.svg"/><Relationship Id="rId10" Type="http://schemas.openxmlformats.org/officeDocument/2006/relationships/image" Target="../media/image44.png"/><Relationship Id="rId4" Type="http://schemas.openxmlformats.org/officeDocument/2006/relationships/image" Target="../media/image34.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image" Target="../media/image35.svg"/><Relationship Id="rId3" Type="http://schemas.microsoft.com/office/2007/relationships/hdphoto" Target="../media/hdphoto4.wdp"/><Relationship Id="rId7"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hyperlink" Target="https://pixabay.com/de/smartphone-touchscreen-mobil-handy-307377/" TargetMode="External"/><Relationship Id="rId5" Type="http://schemas.openxmlformats.org/officeDocument/2006/relationships/image" Target="../media/image51.png"/><Relationship Id="rId10" Type="http://schemas.openxmlformats.org/officeDocument/2006/relationships/comments" Target="../comments/comment2.xml"/><Relationship Id="rId4" Type="http://schemas.openxmlformats.org/officeDocument/2006/relationships/hyperlink" Target="https://www.publicdomainpictures.net/en/view-image.php?image=152907&amp;picture=stickman-direction" TargetMode="External"/><Relationship Id="rId9" Type="http://schemas.openxmlformats.org/officeDocument/2006/relationships/image" Target="../media/image32.emf"/></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5.svg"/><Relationship Id="rId3" Type="http://schemas.microsoft.com/office/2007/relationships/hdphoto" Target="../media/hdphoto4.wdp"/><Relationship Id="rId7" Type="http://schemas.openxmlformats.org/officeDocument/2006/relationships/image" Target="../media/image34.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hyperlink" Target="https://pixabay.com/de/smartphone-touchscreen-mobil-handy-307377/" TargetMode="External"/><Relationship Id="rId5" Type="http://schemas.openxmlformats.org/officeDocument/2006/relationships/image" Target="../media/image51.png"/><Relationship Id="rId10" Type="http://schemas.openxmlformats.org/officeDocument/2006/relationships/comments" Target="../comments/comment3.xml"/><Relationship Id="rId4" Type="http://schemas.openxmlformats.org/officeDocument/2006/relationships/hyperlink" Target="https://www.publicdomainpictures.net/en/view-image.php?image=152907&amp;picture=stickman-direction" TargetMode="External"/><Relationship Id="rId9"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emf"/><Relationship Id="rId7" Type="http://schemas.openxmlformats.org/officeDocument/2006/relationships/image" Target="../media/image35.sv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60.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2.emf"/><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43F41FD9-E1B0-466E-B999-20F4C1B1DAAF}"/>
              </a:ext>
            </a:extLst>
          </p:cNvPr>
          <p:cNvSpPr>
            <a:spLocks noGrp="1"/>
          </p:cNvSpPr>
          <p:nvPr>
            <p:ph type="subTitle" idx="1"/>
          </p:nvPr>
        </p:nvSpPr>
        <p:spPr>
          <a:xfrm>
            <a:off x="18441469" y="10414920"/>
            <a:ext cx="4269088" cy="784351"/>
          </a:xfrm>
        </p:spPr>
        <p:txBody>
          <a:bodyPr/>
          <a:lstStyle/>
          <a:p>
            <a:pPr algn="r"/>
            <a:r>
              <a:rPr lang="en-US" dirty="0">
                <a:latin typeface="Calibri" panose="020F0502020204030204" pitchFamily="34" charset="0"/>
                <a:cs typeface="Calibri" panose="020F0502020204030204" pitchFamily="34" charset="0"/>
              </a:rPr>
              <a:t>09</a:t>
            </a:r>
            <a:r>
              <a:rPr lang="en-US" sz="4800" dirty="0">
                <a:latin typeface="Calibri" panose="020F0502020204030204" pitchFamily="34" charset="0"/>
                <a:cs typeface="Calibri" panose="020F0502020204030204" pitchFamily="34" charset="0"/>
              </a:rPr>
              <a:t>.03.2023</a:t>
            </a:r>
            <a:endParaRPr lang="en-US" dirty="0">
              <a:latin typeface="Calibri" panose="020F0502020204030204" pitchFamily="34" charset="0"/>
              <a:cs typeface="Calibri" panose="020F0502020204030204" pitchFamily="34" charset="0"/>
            </a:endParaRPr>
          </a:p>
          <a:p>
            <a:pPr algn="r"/>
            <a:endParaRPr lang="en-US"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1BA304FD-7CAF-4D06-B5AC-16FD1757D616}"/>
              </a:ext>
            </a:extLst>
          </p:cNvPr>
          <p:cNvSpPr>
            <a:spLocks noGrp="1"/>
          </p:cNvSpPr>
          <p:nvPr>
            <p:ph type="sldNum" sz="quarter" idx="12"/>
          </p:nvPr>
        </p:nvSpPr>
        <p:spPr/>
        <p:txBody>
          <a:bodyPr/>
          <a:lstStyle/>
          <a:p>
            <a:fld id="{20AF9D7A-5BEE-9245-944A-197F51D542D9}" type="slidenum">
              <a:rPr lang="en-US" smtClean="0"/>
              <a:pPr/>
              <a:t>1</a:t>
            </a:fld>
            <a:endParaRPr lang="en-US" dirty="0"/>
          </a:p>
        </p:txBody>
      </p:sp>
      <p:sp>
        <p:nvSpPr>
          <p:cNvPr id="7" name="Title 23">
            <a:extLst>
              <a:ext uri="{FF2B5EF4-FFF2-40B4-BE49-F238E27FC236}">
                <a16:creationId xmlns:a16="http://schemas.microsoft.com/office/drawing/2014/main" id="{1CD379D8-B86C-4BD8-9822-649F233516AC}"/>
              </a:ext>
            </a:extLst>
          </p:cNvPr>
          <p:cNvSpPr txBox="1">
            <a:spLocks noGrp="1"/>
          </p:cNvSpPr>
          <p:nvPr>
            <p:ph type="ctrTitle"/>
          </p:nvPr>
        </p:nvSpPr>
        <p:spPr>
          <a:xfrm>
            <a:off x="2153240" y="6226628"/>
            <a:ext cx="20557317" cy="35705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pPr>
              <a:lnSpc>
                <a:spcPct val="100000"/>
              </a:lnSpc>
            </a:pPr>
            <a:r>
              <a:rPr lang="en-US" sz="6600" dirty="0">
                <a:solidFill>
                  <a:schemeClr val="bg1"/>
                </a:solidFill>
                <a:latin typeface="Calibri" panose="020F0502020204030204" pitchFamily="34" charset="0"/>
                <a:cs typeface="Calibri" panose="020F0502020204030204" pitchFamily="34" charset="0"/>
              </a:rPr>
              <a:t>Monetary Authority of Singapore</a:t>
            </a:r>
            <a:br>
              <a:rPr lang="en-US" sz="6600" dirty="0">
                <a:solidFill>
                  <a:schemeClr val="bg1"/>
                </a:solidFill>
                <a:latin typeface="Calibri" panose="020F0502020204030204" pitchFamily="34" charset="0"/>
                <a:cs typeface="Calibri" panose="020F0502020204030204" pitchFamily="34" charset="0"/>
              </a:rPr>
            </a:br>
            <a:r>
              <a:rPr lang="en-US" sz="6600" dirty="0">
                <a:solidFill>
                  <a:schemeClr val="bg1"/>
                </a:solidFill>
                <a:latin typeface="Calibri" panose="020F0502020204030204" pitchFamily="34" charset="0"/>
                <a:cs typeface="Calibri" panose="020F0502020204030204" pitchFamily="34" charset="0"/>
              </a:rPr>
              <a:t>Financial Sector Technology &amp; Innovation (FSTI) Scheme </a:t>
            </a:r>
            <a:br>
              <a:rPr lang="en-US" sz="6600" dirty="0">
                <a:solidFill>
                  <a:schemeClr val="bg1"/>
                </a:solidFill>
                <a:latin typeface="Calibri" panose="020F0502020204030204" pitchFamily="34" charset="0"/>
                <a:cs typeface="Calibri" panose="020F0502020204030204" pitchFamily="34" charset="0"/>
              </a:rPr>
            </a:br>
            <a:r>
              <a:rPr lang="en-US" sz="6600" dirty="0">
                <a:solidFill>
                  <a:schemeClr val="bg1"/>
                </a:solidFill>
                <a:latin typeface="Calibri" panose="020F0502020204030204" pitchFamily="34" charset="0"/>
                <a:cs typeface="Calibri" panose="020F0502020204030204" pitchFamily="34" charset="0"/>
              </a:rPr>
              <a:t>Proof-of-concepts</a:t>
            </a:r>
            <a:endParaRPr lang="en-US" sz="54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39379FF-FC7F-A0B0-4162-970BC06174B7}"/>
              </a:ext>
            </a:extLst>
          </p:cNvPr>
          <p:cNvSpPr txBox="1"/>
          <p:nvPr/>
        </p:nvSpPr>
        <p:spPr>
          <a:xfrm>
            <a:off x="2153240" y="9685262"/>
            <a:ext cx="12110197" cy="1569660"/>
          </a:xfrm>
          <a:prstGeom prst="rect">
            <a:avLst/>
          </a:prstGeom>
          <a:noFill/>
        </p:spPr>
        <p:txBody>
          <a:bodyPr wrap="square">
            <a:spAutoFit/>
          </a:bodyPr>
          <a:lstStyle/>
          <a:p>
            <a:r>
              <a:rPr lang="en-US" sz="4800" dirty="0">
                <a:solidFill>
                  <a:schemeClr val="accent4">
                    <a:lumMod val="20000"/>
                    <a:lumOff val="80000"/>
                  </a:schemeClr>
                </a:solidFill>
                <a:latin typeface="Calibri" panose="020F0502020204030204" pitchFamily="34" charset="0"/>
                <a:cs typeface="Calibri" panose="020F0502020204030204" pitchFamily="34" charset="0"/>
              </a:rPr>
              <a:t>Inclusive Cross-Border Remittances</a:t>
            </a:r>
          </a:p>
          <a:p>
            <a:r>
              <a:rPr lang="en-US" sz="4800" dirty="0">
                <a:solidFill>
                  <a:schemeClr val="accent4">
                    <a:lumMod val="20000"/>
                    <a:lumOff val="80000"/>
                  </a:schemeClr>
                </a:solidFill>
                <a:latin typeface="Calibri" panose="020F0502020204030204" pitchFamily="34" charset="0"/>
                <a:cs typeface="Calibri" panose="020F0502020204030204" pitchFamily="34" charset="0"/>
              </a:rPr>
              <a:t>Making remittance cheaper and faster</a:t>
            </a:r>
          </a:p>
        </p:txBody>
      </p:sp>
    </p:spTree>
    <p:extLst>
      <p:ext uri="{BB962C8B-B14F-4D97-AF65-F5344CB8AC3E}">
        <p14:creationId xmlns:p14="http://schemas.microsoft.com/office/powerpoint/2010/main" val="1490150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785A4B-589A-4560-87B7-BB12B6398CC4}"/>
              </a:ext>
            </a:extLst>
          </p:cNvPr>
          <p:cNvSpPr>
            <a:spLocks noGrp="1"/>
          </p:cNvSpPr>
          <p:nvPr>
            <p:ph type="sldNum" sz="quarter" idx="12"/>
          </p:nvPr>
        </p:nvSpPr>
        <p:spPr/>
        <p:txBody>
          <a:bodyPr/>
          <a:lstStyle/>
          <a:p>
            <a:fld id="{20AF9D7A-5BEE-9245-944A-197F51D542D9}" type="slidenum">
              <a:rPr lang="en-US" smtClean="0"/>
              <a:t>10</a:t>
            </a:fld>
            <a:endParaRPr lang="en-US"/>
          </a:p>
        </p:txBody>
      </p:sp>
      <p:sp>
        <p:nvSpPr>
          <p:cNvPr id="7" name="Title 23">
            <a:extLst>
              <a:ext uri="{FF2B5EF4-FFF2-40B4-BE49-F238E27FC236}">
                <a16:creationId xmlns:a16="http://schemas.microsoft.com/office/drawing/2014/main" id="{8E72B8CA-5D25-4667-BF93-EBB62D1F54DD}"/>
              </a:ext>
            </a:extLst>
          </p:cNvPr>
          <p:cNvSpPr txBox="1">
            <a:spLocks noGrp="1"/>
          </p:cNvSpPr>
          <p:nvPr>
            <p:ph type="title"/>
          </p:nvPr>
        </p:nvSpPr>
        <p:spPr>
          <a:xfrm>
            <a:off x="1930400" y="9658350"/>
            <a:ext cx="14986000" cy="22479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r>
              <a:rPr lang="en-US" sz="10000" dirty="0">
                <a:solidFill>
                  <a:srgbClr val="00A2FE"/>
                </a:solidFill>
                <a:latin typeface="Calibri" panose="020F0502020204030204" pitchFamily="34" charset="0"/>
                <a:cs typeface="Calibri" panose="020F0502020204030204" pitchFamily="34" charset="0"/>
              </a:rPr>
              <a:t>System Design</a:t>
            </a:r>
          </a:p>
        </p:txBody>
      </p:sp>
    </p:spTree>
    <p:extLst>
      <p:ext uri="{BB962C8B-B14F-4D97-AF65-F5344CB8AC3E}">
        <p14:creationId xmlns:p14="http://schemas.microsoft.com/office/powerpoint/2010/main" val="2559472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802426" y="619118"/>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Strategic Goals (Design Principles)</a:t>
            </a:r>
            <a:endParaRPr lang="en-US" sz="66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11</a:t>
            </a:fld>
            <a:endParaRPr lang="en-US"/>
          </a:p>
        </p:txBody>
      </p:sp>
      <p:sp>
        <p:nvSpPr>
          <p:cNvPr id="7" name="TextBox 6">
            <a:extLst>
              <a:ext uri="{FF2B5EF4-FFF2-40B4-BE49-F238E27FC236}">
                <a16:creationId xmlns:a16="http://schemas.microsoft.com/office/drawing/2014/main" id="{1D3C96AF-ECF0-70C3-0458-4B6E38B4FD55}"/>
              </a:ext>
            </a:extLst>
          </p:cNvPr>
          <p:cNvSpPr txBox="1"/>
          <p:nvPr/>
        </p:nvSpPr>
        <p:spPr>
          <a:xfrm>
            <a:off x="13044627" y="3455141"/>
            <a:ext cx="10634523" cy="671851"/>
          </a:xfrm>
          <a:prstGeom prst="rect">
            <a:avLst/>
          </a:prstGeom>
          <a:noFill/>
        </p:spPr>
        <p:txBody>
          <a:bodyPr wrap="square" lIns="91440" tIns="45720" rIns="91440" bIns="45720" rtlCol="0" anchor="t">
            <a:spAutoFit/>
          </a:bodyPr>
          <a:lstStyle/>
          <a:p>
            <a:pPr marL="571500" indent="-571500">
              <a:lnSpc>
                <a:spcPct val="150000"/>
              </a:lnSpc>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C8713B5B-4CC0-C1AB-ECD2-3E851BDD1779}"/>
              </a:ext>
            </a:extLst>
          </p:cNvPr>
          <p:cNvSpPr txBox="1"/>
          <p:nvPr/>
        </p:nvSpPr>
        <p:spPr>
          <a:xfrm>
            <a:off x="2014678" y="3180821"/>
            <a:ext cx="21188222" cy="6507615"/>
          </a:xfrm>
          <a:prstGeom prst="rect">
            <a:avLst/>
          </a:prstGeom>
          <a:noFill/>
        </p:spPr>
        <p:txBody>
          <a:bodyPr wrap="square" lIns="91440" tIns="45720" rIns="91440" bIns="45720" rtlCol="0" anchor="t">
            <a:spAutoFit/>
          </a:bodyPr>
          <a:lstStyle/>
          <a:p>
            <a:pPr lvl="1">
              <a:lnSpc>
                <a:spcPct val="200000"/>
              </a:lnSpc>
              <a:buFont typeface="Wingdings" panose="05000000000000000000" pitchFamily="2" charset="2"/>
              <a:buChar char="Ø"/>
            </a:pPr>
            <a:r>
              <a:rPr lang="en-US" sz="5400" dirty="0">
                <a:solidFill>
                  <a:srgbClr val="242424"/>
                </a:solidFill>
                <a:latin typeface="Calibri" panose="020F0502020204030204" pitchFamily="34" charset="0"/>
              </a:rPr>
              <a:t> A catalyst for Financial Inclusion</a:t>
            </a:r>
          </a:p>
          <a:p>
            <a:pPr lvl="1">
              <a:lnSpc>
                <a:spcPct val="200000"/>
              </a:lnSpc>
              <a:buFont typeface="Wingdings" panose="05000000000000000000" pitchFamily="2" charset="2"/>
              <a:buChar char="Ø"/>
            </a:pPr>
            <a:r>
              <a:rPr lang="en-US" sz="5400" dirty="0">
                <a:solidFill>
                  <a:srgbClr val="242424"/>
                </a:solidFill>
                <a:latin typeface="Calibri" panose="020F0502020204030204" pitchFamily="34" charset="0"/>
              </a:rPr>
              <a:t> Design for target end users (rural, low-income residences)</a:t>
            </a:r>
          </a:p>
          <a:p>
            <a:pPr lvl="1">
              <a:lnSpc>
                <a:spcPct val="200000"/>
              </a:lnSpc>
              <a:buFont typeface="Wingdings" panose="05000000000000000000" pitchFamily="2" charset="2"/>
              <a:buChar char="Ø"/>
            </a:pPr>
            <a:r>
              <a:rPr lang="en-US" sz="5400" dirty="0">
                <a:solidFill>
                  <a:srgbClr val="242424"/>
                </a:solidFill>
                <a:latin typeface="Calibri" panose="020F0502020204030204" pitchFamily="34" charset="0"/>
              </a:rPr>
              <a:t> Speed to Market as a priority</a:t>
            </a:r>
          </a:p>
          <a:p>
            <a:pPr lvl="1">
              <a:lnSpc>
                <a:spcPct val="200000"/>
              </a:lnSpc>
              <a:buFont typeface="Wingdings" panose="05000000000000000000" pitchFamily="2" charset="2"/>
              <a:buChar char="Ø"/>
            </a:pPr>
            <a:r>
              <a:rPr lang="en-US" sz="5400" dirty="0">
                <a:solidFill>
                  <a:srgbClr val="242424"/>
                </a:solidFill>
                <a:latin typeface="Calibri" panose="020F0502020204030204" pitchFamily="34" charset="0"/>
              </a:rPr>
              <a:t> Replicable and Scalable Blueprint</a:t>
            </a:r>
          </a:p>
        </p:txBody>
      </p:sp>
    </p:spTree>
    <p:extLst>
      <p:ext uri="{BB962C8B-B14F-4D97-AF65-F5344CB8AC3E}">
        <p14:creationId xmlns:p14="http://schemas.microsoft.com/office/powerpoint/2010/main" val="2523068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779566" y="594359"/>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Architecture of the Proposed Solution</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12</a:t>
            </a:fld>
            <a:endParaRPr lang="en-US"/>
          </a:p>
        </p:txBody>
      </p:sp>
      <p:sp>
        <p:nvSpPr>
          <p:cNvPr id="7" name="TextBox 6">
            <a:extLst>
              <a:ext uri="{FF2B5EF4-FFF2-40B4-BE49-F238E27FC236}">
                <a16:creationId xmlns:a16="http://schemas.microsoft.com/office/drawing/2014/main" id="{1D3C96AF-ECF0-70C3-0458-4B6E38B4FD55}"/>
              </a:ext>
            </a:extLst>
          </p:cNvPr>
          <p:cNvSpPr txBox="1"/>
          <p:nvPr/>
        </p:nvSpPr>
        <p:spPr>
          <a:xfrm>
            <a:off x="13044627" y="3455141"/>
            <a:ext cx="10634523" cy="671851"/>
          </a:xfrm>
          <a:prstGeom prst="rect">
            <a:avLst/>
          </a:prstGeom>
          <a:noFill/>
        </p:spPr>
        <p:txBody>
          <a:bodyPr wrap="square" lIns="91440" tIns="45720" rIns="91440" bIns="45720" rtlCol="0" anchor="t">
            <a:spAutoFit/>
          </a:bodyPr>
          <a:lstStyle/>
          <a:p>
            <a:pPr marL="571500" indent="-571500">
              <a:lnSpc>
                <a:spcPct val="150000"/>
              </a:lnSpc>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442B2EE1-959D-1975-9BA4-D1A62779F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1056" y="2817288"/>
            <a:ext cx="18764266" cy="1056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799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918829" y="365790"/>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Detailed System Design</a:t>
            </a:r>
            <a:endParaRPr lang="en-US" sz="66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13</a:t>
            </a:fld>
            <a:endParaRPr lang="en-US"/>
          </a:p>
        </p:txBody>
      </p:sp>
      <p:pic>
        <p:nvPicPr>
          <p:cNvPr id="48" name="Picture 47">
            <a:extLst>
              <a:ext uri="{FF2B5EF4-FFF2-40B4-BE49-F238E27FC236}">
                <a16:creationId xmlns:a16="http://schemas.microsoft.com/office/drawing/2014/main" id="{09B0D0CD-09F4-66DD-6094-180BC946B983}"/>
              </a:ext>
            </a:extLst>
          </p:cNvPr>
          <p:cNvPicPr>
            <a:picLocks noChangeAspect="1"/>
          </p:cNvPicPr>
          <p:nvPr/>
        </p:nvPicPr>
        <p:blipFill>
          <a:blip r:embed="rId2"/>
          <a:stretch>
            <a:fillRect/>
          </a:stretch>
        </p:blipFill>
        <p:spPr>
          <a:xfrm>
            <a:off x="372533" y="3215008"/>
            <a:ext cx="17140518" cy="8179244"/>
          </a:xfrm>
          <a:prstGeom prst="rect">
            <a:avLst/>
          </a:prstGeom>
        </p:spPr>
      </p:pic>
      <p:sp>
        <p:nvSpPr>
          <p:cNvPr id="49" name="Rounded Rectangle 48">
            <a:extLst>
              <a:ext uri="{FF2B5EF4-FFF2-40B4-BE49-F238E27FC236}">
                <a16:creationId xmlns:a16="http://schemas.microsoft.com/office/drawing/2014/main" id="{0934DEBB-C4F7-9870-606A-D89FA38FEECC}"/>
              </a:ext>
            </a:extLst>
          </p:cNvPr>
          <p:cNvSpPr/>
          <p:nvPr/>
        </p:nvSpPr>
        <p:spPr>
          <a:xfrm>
            <a:off x="17802451" y="5419723"/>
            <a:ext cx="5487114" cy="533400"/>
          </a:xfrm>
          <a:prstGeom prst="roundRect">
            <a:avLst/>
          </a:prstGeom>
          <a:gradFill flip="none" rotWithShape="1">
            <a:gsLst>
              <a:gs pos="0">
                <a:srgbClr val="00A2FE"/>
              </a:gs>
              <a:gs pos="23000">
                <a:schemeClr val="accent1">
                  <a:lumMod val="97000"/>
                  <a:lumOff val="3000"/>
                </a:schemeClr>
              </a:gs>
              <a:gs pos="82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r>
              <a:rPr lang="en-US" sz="2400" b="1" i="0" u="none" strike="noStrike" dirty="0">
                <a:solidFill>
                  <a:schemeClr val="bg1"/>
                </a:solidFill>
                <a:effectLst/>
                <a:latin typeface="Calibri" panose="020F0502020204030204" pitchFamily="34" charset="0"/>
              </a:rPr>
              <a:t>Step -1: Payment Initiation</a:t>
            </a:r>
            <a:r>
              <a:rPr lang="en-US" sz="2400" b="0" i="0" u="none" strike="noStrike" dirty="0">
                <a:solidFill>
                  <a:schemeClr val="bg1"/>
                </a:solidFill>
                <a:effectLst/>
                <a:latin typeface="Calibri" panose="020F0502020204030204" pitchFamily="34" charset="0"/>
              </a:rPr>
              <a:t> </a:t>
            </a:r>
            <a:endParaRPr lang="en-US" sz="2400" dirty="0">
              <a:solidFill>
                <a:schemeClr val="bg1"/>
              </a:solidFill>
            </a:endParaRPr>
          </a:p>
        </p:txBody>
      </p:sp>
      <p:sp>
        <p:nvSpPr>
          <p:cNvPr id="50" name="Rounded Rectangle 49">
            <a:extLst>
              <a:ext uri="{FF2B5EF4-FFF2-40B4-BE49-F238E27FC236}">
                <a16:creationId xmlns:a16="http://schemas.microsoft.com/office/drawing/2014/main" id="{7AEBE35F-82A8-96BF-2F0C-79DBE4621D71}"/>
              </a:ext>
            </a:extLst>
          </p:cNvPr>
          <p:cNvSpPr/>
          <p:nvPr/>
        </p:nvSpPr>
        <p:spPr>
          <a:xfrm>
            <a:off x="17802451" y="6438896"/>
            <a:ext cx="5487114" cy="533400"/>
          </a:xfrm>
          <a:prstGeom prst="roundRect">
            <a:avLst/>
          </a:prstGeom>
          <a:gradFill flip="none" rotWithShape="1">
            <a:gsLst>
              <a:gs pos="0">
                <a:srgbClr val="00A2FE"/>
              </a:gs>
              <a:gs pos="23000">
                <a:schemeClr val="accent1">
                  <a:lumMod val="97000"/>
                  <a:lumOff val="3000"/>
                </a:schemeClr>
              </a:gs>
              <a:gs pos="82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b="1" dirty="0">
                <a:solidFill>
                  <a:schemeClr val="bg1"/>
                </a:solidFill>
                <a:latin typeface="Calibri" panose="020F0502020204030204" pitchFamily="34" charset="0"/>
              </a:rPr>
              <a:t>Step -2: Alias Lookup/ Resolution </a:t>
            </a:r>
          </a:p>
        </p:txBody>
      </p:sp>
      <p:sp>
        <p:nvSpPr>
          <p:cNvPr id="51" name="Rounded Rectangle 50">
            <a:extLst>
              <a:ext uri="{FF2B5EF4-FFF2-40B4-BE49-F238E27FC236}">
                <a16:creationId xmlns:a16="http://schemas.microsoft.com/office/drawing/2014/main" id="{1B31A5EF-7C41-4305-DBE9-B03EED1F78A5}"/>
              </a:ext>
            </a:extLst>
          </p:cNvPr>
          <p:cNvSpPr/>
          <p:nvPr/>
        </p:nvSpPr>
        <p:spPr>
          <a:xfrm>
            <a:off x="17802451" y="7500933"/>
            <a:ext cx="5487114" cy="533400"/>
          </a:xfrm>
          <a:prstGeom prst="roundRect">
            <a:avLst/>
          </a:prstGeom>
          <a:gradFill flip="none" rotWithShape="1">
            <a:gsLst>
              <a:gs pos="0">
                <a:srgbClr val="00A2FE"/>
              </a:gs>
              <a:gs pos="23000">
                <a:schemeClr val="accent1">
                  <a:lumMod val="97000"/>
                  <a:lumOff val="3000"/>
                </a:schemeClr>
              </a:gs>
              <a:gs pos="82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b="1" dirty="0">
                <a:solidFill>
                  <a:schemeClr val="bg1"/>
                </a:solidFill>
                <a:latin typeface="Calibri" panose="020F0502020204030204" pitchFamily="34" charset="0"/>
              </a:rPr>
              <a:t>Step -3:  Payer Confirms and Transaction</a:t>
            </a:r>
          </a:p>
        </p:txBody>
      </p:sp>
      <p:sp>
        <p:nvSpPr>
          <p:cNvPr id="52" name="Rounded Rectangle 51">
            <a:extLst>
              <a:ext uri="{FF2B5EF4-FFF2-40B4-BE49-F238E27FC236}">
                <a16:creationId xmlns:a16="http://schemas.microsoft.com/office/drawing/2014/main" id="{09E106FE-889A-3A7C-3EB0-702CC55A5480}"/>
              </a:ext>
            </a:extLst>
          </p:cNvPr>
          <p:cNvSpPr/>
          <p:nvPr/>
        </p:nvSpPr>
        <p:spPr>
          <a:xfrm>
            <a:off x="17824458" y="8458199"/>
            <a:ext cx="5487114" cy="533400"/>
          </a:xfrm>
          <a:prstGeom prst="roundRect">
            <a:avLst/>
          </a:prstGeom>
          <a:gradFill flip="none" rotWithShape="1">
            <a:gsLst>
              <a:gs pos="0">
                <a:srgbClr val="00A2FE"/>
              </a:gs>
              <a:gs pos="23000">
                <a:schemeClr val="accent1">
                  <a:lumMod val="97000"/>
                  <a:lumOff val="3000"/>
                </a:schemeClr>
              </a:gs>
              <a:gs pos="82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b="1" dirty="0">
                <a:solidFill>
                  <a:schemeClr val="bg1"/>
                </a:solidFill>
                <a:latin typeface="Calibri" panose="020F0502020204030204" pitchFamily="34" charset="0"/>
              </a:rPr>
              <a:t>Step -4:  Clearing / Settlement </a:t>
            </a:r>
          </a:p>
        </p:txBody>
      </p:sp>
      <p:sp>
        <p:nvSpPr>
          <p:cNvPr id="53" name="Rounded Rectangle 52">
            <a:extLst>
              <a:ext uri="{FF2B5EF4-FFF2-40B4-BE49-F238E27FC236}">
                <a16:creationId xmlns:a16="http://schemas.microsoft.com/office/drawing/2014/main" id="{F987CBBE-7B29-DF73-A3DB-B7A6B242C4F4}"/>
              </a:ext>
            </a:extLst>
          </p:cNvPr>
          <p:cNvSpPr/>
          <p:nvPr/>
        </p:nvSpPr>
        <p:spPr>
          <a:xfrm>
            <a:off x="17824458" y="9542403"/>
            <a:ext cx="5487114" cy="533400"/>
          </a:xfrm>
          <a:prstGeom prst="roundRect">
            <a:avLst/>
          </a:prstGeom>
          <a:gradFill flip="none" rotWithShape="1">
            <a:gsLst>
              <a:gs pos="0">
                <a:srgbClr val="00A2FE"/>
              </a:gs>
              <a:gs pos="23000">
                <a:schemeClr val="accent1">
                  <a:lumMod val="97000"/>
                  <a:lumOff val="3000"/>
                </a:schemeClr>
              </a:gs>
              <a:gs pos="82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400" b="1" dirty="0">
                <a:solidFill>
                  <a:schemeClr val="bg1"/>
                </a:solidFill>
                <a:latin typeface="Calibri" panose="020F0502020204030204" pitchFamily="34" charset="0"/>
              </a:rPr>
              <a:t>Step -5: Transaction Confirmation</a:t>
            </a:r>
          </a:p>
        </p:txBody>
      </p:sp>
    </p:spTree>
    <p:extLst>
      <p:ext uri="{BB962C8B-B14F-4D97-AF65-F5344CB8AC3E}">
        <p14:creationId xmlns:p14="http://schemas.microsoft.com/office/powerpoint/2010/main" val="2379017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barn(inVertical)">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1000"/>
                                        <p:tgtEl>
                                          <p:spTgt spid="50"/>
                                        </p:tgtEl>
                                      </p:cBhvr>
                                    </p:animEffect>
                                    <p:anim calcmode="lin" valueType="num">
                                      <p:cBhvr>
                                        <p:cTn id="20" dur="1000" fill="hold"/>
                                        <p:tgtEl>
                                          <p:spTgt spid="50"/>
                                        </p:tgtEl>
                                        <p:attrNameLst>
                                          <p:attrName>ppt_x</p:attrName>
                                        </p:attrNameLst>
                                      </p:cBhvr>
                                      <p:tavLst>
                                        <p:tav tm="0">
                                          <p:val>
                                            <p:strVal val="#ppt_x"/>
                                          </p:val>
                                        </p:tav>
                                        <p:tav tm="100000">
                                          <p:val>
                                            <p:strVal val="#ppt_x"/>
                                          </p:val>
                                        </p:tav>
                                      </p:tavLst>
                                    </p:anim>
                                    <p:anim calcmode="lin" valueType="num">
                                      <p:cBhvr>
                                        <p:cTn id="2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fade">
                                      <p:cBhvr>
                                        <p:cTn id="26" dur="1000"/>
                                        <p:tgtEl>
                                          <p:spTgt spid="51"/>
                                        </p:tgtEl>
                                      </p:cBhvr>
                                    </p:animEffect>
                                    <p:anim calcmode="lin" valueType="num">
                                      <p:cBhvr>
                                        <p:cTn id="27" dur="1000" fill="hold"/>
                                        <p:tgtEl>
                                          <p:spTgt spid="51"/>
                                        </p:tgtEl>
                                        <p:attrNameLst>
                                          <p:attrName>ppt_x</p:attrName>
                                        </p:attrNameLst>
                                      </p:cBhvr>
                                      <p:tavLst>
                                        <p:tav tm="0">
                                          <p:val>
                                            <p:strVal val="#ppt_x"/>
                                          </p:val>
                                        </p:tav>
                                        <p:tav tm="100000">
                                          <p:val>
                                            <p:strVal val="#ppt_x"/>
                                          </p:val>
                                        </p:tav>
                                      </p:tavLst>
                                    </p:anim>
                                    <p:anim calcmode="lin" valueType="num">
                                      <p:cBhvr>
                                        <p:cTn id="28"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1000"/>
                                        <p:tgtEl>
                                          <p:spTgt spid="52"/>
                                        </p:tgtEl>
                                      </p:cBhvr>
                                    </p:animEffect>
                                    <p:anim calcmode="lin" valueType="num">
                                      <p:cBhvr>
                                        <p:cTn id="34" dur="1000" fill="hold"/>
                                        <p:tgtEl>
                                          <p:spTgt spid="52"/>
                                        </p:tgtEl>
                                        <p:attrNameLst>
                                          <p:attrName>ppt_x</p:attrName>
                                        </p:attrNameLst>
                                      </p:cBhvr>
                                      <p:tavLst>
                                        <p:tav tm="0">
                                          <p:val>
                                            <p:strVal val="#ppt_x"/>
                                          </p:val>
                                        </p:tav>
                                        <p:tav tm="100000">
                                          <p:val>
                                            <p:strVal val="#ppt_x"/>
                                          </p:val>
                                        </p:tav>
                                      </p:tavLst>
                                    </p:anim>
                                    <p:anim calcmode="lin" valueType="num">
                                      <p:cBhvr>
                                        <p:cTn id="3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1000"/>
                                        <p:tgtEl>
                                          <p:spTgt spid="53"/>
                                        </p:tgtEl>
                                      </p:cBhvr>
                                    </p:animEffect>
                                    <p:anim calcmode="lin" valueType="num">
                                      <p:cBhvr>
                                        <p:cTn id="41" dur="1000" fill="hold"/>
                                        <p:tgtEl>
                                          <p:spTgt spid="53"/>
                                        </p:tgtEl>
                                        <p:attrNameLst>
                                          <p:attrName>ppt_x</p:attrName>
                                        </p:attrNameLst>
                                      </p:cBhvr>
                                      <p:tavLst>
                                        <p:tav tm="0">
                                          <p:val>
                                            <p:strVal val="#ppt_x"/>
                                          </p:val>
                                        </p:tav>
                                        <p:tav tm="100000">
                                          <p:val>
                                            <p:strVal val="#ppt_x"/>
                                          </p:val>
                                        </p:tav>
                                      </p:tavLst>
                                    </p:anim>
                                    <p:anim calcmode="lin" valueType="num">
                                      <p:cBhvr>
                                        <p:cTn id="4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918829" y="365790"/>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Objective of POC</a:t>
            </a:r>
            <a:endParaRPr lang="en-US" sz="54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14</a:t>
            </a:fld>
            <a:endParaRPr lang="en-US"/>
          </a:p>
        </p:txBody>
      </p:sp>
      <p:sp>
        <p:nvSpPr>
          <p:cNvPr id="2" name="Oval 1">
            <a:extLst>
              <a:ext uri="{FF2B5EF4-FFF2-40B4-BE49-F238E27FC236}">
                <a16:creationId xmlns:a16="http://schemas.microsoft.com/office/drawing/2014/main" id="{B017F13F-5827-BC09-B703-00C526F983B1}"/>
              </a:ext>
            </a:extLst>
          </p:cNvPr>
          <p:cNvSpPr/>
          <p:nvPr/>
        </p:nvSpPr>
        <p:spPr>
          <a:xfrm>
            <a:off x="21344390" y="6858000"/>
            <a:ext cx="2160000" cy="2160000"/>
          </a:xfrm>
          <a:prstGeom prst="ellipse">
            <a:avLst/>
          </a:prstGeom>
          <a:solidFill>
            <a:srgbClr val="2682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3600"/>
          </a:p>
        </p:txBody>
      </p:sp>
      <p:pic>
        <p:nvPicPr>
          <p:cNvPr id="3" name="Picture 2">
            <a:extLst>
              <a:ext uri="{FF2B5EF4-FFF2-40B4-BE49-F238E27FC236}">
                <a16:creationId xmlns:a16="http://schemas.microsoft.com/office/drawing/2014/main" id="{E24C8E81-3B65-37FF-6F1A-66340B7D712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563" b="100000" l="3981" r="94167">
                        <a14:foregroundMark x1="19815" y1="40000" x2="75556" y2="39063"/>
                        <a14:foregroundMark x1="11667" y1="15573" x2="84630" y2="94896"/>
                      </a14:backgroundRemoval>
                    </a14:imgEffect>
                  </a14:imgLayer>
                </a14:imgProps>
              </a:ext>
            </a:extLst>
          </a:blip>
          <a:stretch>
            <a:fillRect/>
          </a:stretch>
        </p:blipFill>
        <p:spPr>
          <a:xfrm>
            <a:off x="22071249" y="6950540"/>
            <a:ext cx="761238" cy="1353312"/>
          </a:xfrm>
          <a:prstGeom prst="rect">
            <a:avLst/>
          </a:prstGeom>
        </p:spPr>
      </p:pic>
      <p:grpSp>
        <p:nvGrpSpPr>
          <p:cNvPr id="6" name="Group 5">
            <a:extLst>
              <a:ext uri="{FF2B5EF4-FFF2-40B4-BE49-F238E27FC236}">
                <a16:creationId xmlns:a16="http://schemas.microsoft.com/office/drawing/2014/main" id="{F4E35070-2C17-0F99-0088-CD6276DB0C75}"/>
              </a:ext>
            </a:extLst>
          </p:cNvPr>
          <p:cNvGrpSpPr/>
          <p:nvPr/>
        </p:nvGrpSpPr>
        <p:grpSpPr>
          <a:xfrm>
            <a:off x="970851" y="3459000"/>
            <a:ext cx="1800446" cy="1800000"/>
            <a:chOff x="691231" y="1113585"/>
            <a:chExt cx="900223" cy="900000"/>
          </a:xfrm>
        </p:grpSpPr>
        <p:sp>
          <p:nvSpPr>
            <p:cNvPr id="7" name="Oval 6">
              <a:extLst>
                <a:ext uri="{FF2B5EF4-FFF2-40B4-BE49-F238E27FC236}">
                  <a16:creationId xmlns:a16="http://schemas.microsoft.com/office/drawing/2014/main" id="{59D474F6-E4E9-058A-DDC0-81406A4BE56B}"/>
                </a:ext>
              </a:extLst>
            </p:cNvPr>
            <p:cNvSpPr>
              <a:spLocks noChangeAspect="1"/>
            </p:cNvSpPr>
            <p:nvPr/>
          </p:nvSpPr>
          <p:spPr>
            <a:xfrm>
              <a:off x="691231"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8" name="TextBox 7">
              <a:extLst>
                <a:ext uri="{FF2B5EF4-FFF2-40B4-BE49-F238E27FC236}">
                  <a16:creationId xmlns:a16="http://schemas.microsoft.com/office/drawing/2014/main" id="{6BD1E62C-C9EC-F69B-5B28-30EAF1DA3F7E}"/>
                </a:ext>
              </a:extLst>
            </p:cNvPr>
            <p:cNvSpPr txBox="1"/>
            <p:nvPr/>
          </p:nvSpPr>
          <p:spPr>
            <a:xfrm>
              <a:off x="691231" y="1632936"/>
              <a:ext cx="900223"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solidFill>
                  <a:latin typeface="+mj-lt"/>
                </a:rPr>
                <a:t>Payer Wallet (Sender)</a:t>
              </a:r>
            </a:p>
          </p:txBody>
        </p:sp>
        <p:pic>
          <p:nvPicPr>
            <p:cNvPr id="9" name="Picture 8">
              <a:extLst>
                <a:ext uri="{FF2B5EF4-FFF2-40B4-BE49-F238E27FC236}">
                  <a16:creationId xmlns:a16="http://schemas.microsoft.com/office/drawing/2014/main" id="{6C41A3EB-2438-D683-680F-A899E56AA1D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2" y="1202957"/>
              <a:ext cx="401480" cy="403160"/>
            </a:xfrm>
            <a:prstGeom prst="rect">
              <a:avLst/>
            </a:prstGeom>
          </p:spPr>
        </p:pic>
      </p:grpSp>
      <p:pic>
        <p:nvPicPr>
          <p:cNvPr id="10" name="Picture 9">
            <a:extLst>
              <a:ext uri="{FF2B5EF4-FFF2-40B4-BE49-F238E27FC236}">
                <a16:creationId xmlns:a16="http://schemas.microsoft.com/office/drawing/2014/main" id="{35B68C38-4129-E4E6-DF55-0BF0B15A6933}"/>
              </a:ext>
            </a:extLst>
          </p:cNvPr>
          <p:cNvPicPr>
            <a:picLocks noChangeAspect="1"/>
          </p:cNvPicPr>
          <p:nvPr/>
        </p:nvPicPr>
        <p:blipFill rotWithShape="1">
          <a:blip r:embed="rId5">
            <a:alphaModFix amt="50000"/>
          </a:blip>
          <a:srcRect l="27188" t="11942" r="28394" b="11922"/>
          <a:stretch/>
        </p:blipFill>
        <p:spPr>
          <a:xfrm>
            <a:off x="15764190" y="3417192"/>
            <a:ext cx="1800000" cy="1800000"/>
          </a:xfrm>
          <a:prstGeom prst="rect">
            <a:avLst/>
          </a:prstGeom>
        </p:spPr>
      </p:pic>
      <p:grpSp>
        <p:nvGrpSpPr>
          <p:cNvPr id="11" name="Group 10">
            <a:extLst>
              <a:ext uri="{FF2B5EF4-FFF2-40B4-BE49-F238E27FC236}">
                <a16:creationId xmlns:a16="http://schemas.microsoft.com/office/drawing/2014/main" id="{4060729A-4208-56D5-5CC2-79A0263764A4}"/>
              </a:ext>
            </a:extLst>
          </p:cNvPr>
          <p:cNvGrpSpPr/>
          <p:nvPr/>
        </p:nvGrpSpPr>
        <p:grpSpPr>
          <a:xfrm>
            <a:off x="21524392" y="3437021"/>
            <a:ext cx="1810520" cy="1800000"/>
            <a:chOff x="10470994" y="1113585"/>
            <a:chExt cx="905260" cy="900000"/>
          </a:xfrm>
        </p:grpSpPr>
        <p:grpSp>
          <p:nvGrpSpPr>
            <p:cNvPr id="12" name="Group 11">
              <a:extLst>
                <a:ext uri="{FF2B5EF4-FFF2-40B4-BE49-F238E27FC236}">
                  <a16:creationId xmlns:a16="http://schemas.microsoft.com/office/drawing/2014/main" id="{7851B395-03A3-740F-02BC-192B356E57D0}"/>
                </a:ext>
              </a:extLst>
            </p:cNvPr>
            <p:cNvGrpSpPr/>
            <p:nvPr/>
          </p:nvGrpSpPr>
          <p:grpSpPr>
            <a:xfrm>
              <a:off x="10470994" y="1113585"/>
              <a:ext cx="905260" cy="900000"/>
              <a:chOff x="10470994" y="1113585"/>
              <a:chExt cx="905260" cy="900000"/>
            </a:xfrm>
          </p:grpSpPr>
          <p:sp>
            <p:nvSpPr>
              <p:cNvPr id="14" name="Oval 13">
                <a:extLst>
                  <a:ext uri="{FF2B5EF4-FFF2-40B4-BE49-F238E27FC236}">
                    <a16:creationId xmlns:a16="http://schemas.microsoft.com/office/drawing/2014/main" id="{FDB6AC61-2D22-A050-A6F0-E9F531FE19A7}"/>
                  </a:ext>
                </a:extLst>
              </p:cNvPr>
              <p:cNvSpPr>
                <a:spLocks noChangeAspect="1"/>
              </p:cNvSpPr>
              <p:nvPr/>
            </p:nvSpPr>
            <p:spPr>
              <a:xfrm>
                <a:off x="10470994"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15" name="TextBox 14">
                <a:extLst>
                  <a:ext uri="{FF2B5EF4-FFF2-40B4-BE49-F238E27FC236}">
                    <a16:creationId xmlns:a16="http://schemas.microsoft.com/office/drawing/2014/main" id="{B745B48F-2654-4903-05B3-3E800CBAEF7B}"/>
                  </a:ext>
                </a:extLst>
              </p:cNvPr>
              <p:cNvSpPr txBox="1"/>
              <p:nvPr/>
            </p:nvSpPr>
            <p:spPr>
              <a:xfrm>
                <a:off x="10476031" y="1559354"/>
                <a:ext cx="900223"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0"/>
                  </a:spcBef>
                  <a:defRPr/>
                </a:pPr>
                <a:r>
                  <a:rPr lang="en-US" sz="2000" b="1">
                    <a:solidFill>
                      <a:srgbClr val="002060"/>
                    </a:solidFill>
                    <a:latin typeface="+mj-lt"/>
                  </a:rPr>
                  <a:t>Payee (Receiver)</a:t>
                </a:r>
              </a:p>
              <a:p>
                <a:pPr defTabSz="2437792">
                  <a:spcBef>
                    <a:spcPts val="0"/>
                  </a:spcBef>
                  <a:defRPr/>
                </a:pPr>
                <a:r>
                  <a:rPr lang="en-US" sz="2000" b="1">
                    <a:solidFill>
                      <a:srgbClr val="002060"/>
                    </a:solidFill>
                    <a:latin typeface="+mj-lt"/>
                  </a:rPr>
                  <a:t>account</a:t>
                </a:r>
              </a:p>
            </p:txBody>
          </p:sp>
        </p:grpSp>
        <p:pic>
          <p:nvPicPr>
            <p:cNvPr id="13" name="Picture 12">
              <a:extLst>
                <a:ext uri="{FF2B5EF4-FFF2-40B4-BE49-F238E27FC236}">
                  <a16:creationId xmlns:a16="http://schemas.microsoft.com/office/drawing/2014/main" id="{ED99306B-79D7-2455-FCA8-CE5B846624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31091" y="1199363"/>
              <a:ext cx="379805" cy="381395"/>
            </a:xfrm>
            <a:prstGeom prst="rect">
              <a:avLst/>
            </a:prstGeom>
          </p:spPr>
        </p:pic>
      </p:grpSp>
      <p:grpSp>
        <p:nvGrpSpPr>
          <p:cNvPr id="16" name="Group 15">
            <a:extLst>
              <a:ext uri="{FF2B5EF4-FFF2-40B4-BE49-F238E27FC236}">
                <a16:creationId xmlns:a16="http://schemas.microsoft.com/office/drawing/2014/main" id="{79BEECAE-DFF1-8543-7DCE-E320FA3E22FD}"/>
              </a:ext>
            </a:extLst>
          </p:cNvPr>
          <p:cNvGrpSpPr/>
          <p:nvPr/>
        </p:nvGrpSpPr>
        <p:grpSpPr>
          <a:xfrm>
            <a:off x="6953298" y="3446590"/>
            <a:ext cx="1800000" cy="1800000"/>
            <a:chOff x="3809677" y="1113585"/>
            <a:chExt cx="900000" cy="900000"/>
          </a:xfrm>
        </p:grpSpPr>
        <p:sp>
          <p:nvSpPr>
            <p:cNvPr id="17" name="Oval 16">
              <a:extLst>
                <a:ext uri="{FF2B5EF4-FFF2-40B4-BE49-F238E27FC236}">
                  <a16:creationId xmlns:a16="http://schemas.microsoft.com/office/drawing/2014/main" id="{C0C56EC3-5CDD-C664-7987-E2F7B5E74E58}"/>
                </a:ext>
              </a:extLst>
            </p:cNvPr>
            <p:cNvSpPr>
              <a:spLocks noChangeAspect="1"/>
            </p:cNvSpPr>
            <p:nvPr/>
          </p:nvSpPr>
          <p:spPr>
            <a:xfrm>
              <a:off x="3809677"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18" name="Picture 17">
              <a:extLst>
                <a:ext uri="{FF2B5EF4-FFF2-40B4-BE49-F238E27FC236}">
                  <a16:creationId xmlns:a16="http://schemas.microsoft.com/office/drawing/2014/main" id="{21EE0B49-FCF7-A13F-553E-F1F82B86AF5C}"/>
                </a:ext>
              </a:extLst>
            </p:cNvPr>
            <p:cNvPicPr>
              <a:picLocks noChangeAspect="1"/>
            </p:cNvPicPr>
            <p:nvPr/>
          </p:nvPicPr>
          <p:blipFill rotWithShape="1">
            <a:blip r:embed="rId6">
              <a:clrChange>
                <a:clrFrom>
                  <a:srgbClr val="FFFFFF"/>
                </a:clrFrom>
                <a:clrTo>
                  <a:srgbClr val="FFFFFF">
                    <a:alpha val="0"/>
                  </a:srgbClr>
                </a:clrTo>
              </a:clrChange>
              <a:alphaModFix amt="50000"/>
            </a:blip>
            <a:srcRect l="15340" t="82396" r="70873" b="4189"/>
            <a:stretch/>
          </p:blipFill>
          <p:spPr>
            <a:xfrm>
              <a:off x="3924357" y="1337796"/>
              <a:ext cx="666173" cy="294344"/>
            </a:xfrm>
            <a:prstGeom prst="rect">
              <a:avLst/>
            </a:prstGeom>
          </p:spPr>
        </p:pic>
        <p:sp>
          <p:nvSpPr>
            <p:cNvPr id="19" name="TextBox 18">
              <a:extLst>
                <a:ext uri="{FF2B5EF4-FFF2-40B4-BE49-F238E27FC236}">
                  <a16:creationId xmlns:a16="http://schemas.microsoft.com/office/drawing/2014/main" id="{1B3D9FE3-1F45-8FAA-732E-3CF7D5E68B5F}"/>
                </a:ext>
              </a:extLst>
            </p:cNvPr>
            <p:cNvSpPr txBox="1"/>
            <p:nvPr/>
          </p:nvSpPr>
          <p:spPr>
            <a:xfrm>
              <a:off x="3841020" y="1673562"/>
              <a:ext cx="832848" cy="138500"/>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alpha val="50000"/>
                    </a:srgbClr>
                  </a:solidFill>
                  <a:latin typeface="+mj-lt"/>
                </a:rPr>
                <a:t>Visa</a:t>
              </a:r>
            </a:p>
          </p:txBody>
        </p:sp>
      </p:grpSp>
      <p:grpSp>
        <p:nvGrpSpPr>
          <p:cNvPr id="20" name="Group 19">
            <a:extLst>
              <a:ext uri="{FF2B5EF4-FFF2-40B4-BE49-F238E27FC236}">
                <a16:creationId xmlns:a16="http://schemas.microsoft.com/office/drawing/2014/main" id="{170113F4-FAF1-7638-2B77-0EC92572D00C}"/>
              </a:ext>
            </a:extLst>
          </p:cNvPr>
          <p:cNvGrpSpPr/>
          <p:nvPr/>
        </p:nvGrpSpPr>
        <p:grpSpPr>
          <a:xfrm>
            <a:off x="18552456" y="3437020"/>
            <a:ext cx="1800000" cy="1800000"/>
            <a:chOff x="9155300" y="1113585"/>
            <a:chExt cx="900000" cy="900000"/>
          </a:xfrm>
        </p:grpSpPr>
        <p:sp>
          <p:nvSpPr>
            <p:cNvPr id="21" name="Oval 20">
              <a:extLst>
                <a:ext uri="{FF2B5EF4-FFF2-40B4-BE49-F238E27FC236}">
                  <a16:creationId xmlns:a16="http://schemas.microsoft.com/office/drawing/2014/main" id="{14B99BD5-C039-B0E6-15B7-A8CDB5F109CE}"/>
                </a:ext>
              </a:extLst>
            </p:cNvPr>
            <p:cNvSpPr>
              <a:spLocks noChangeAspect="1"/>
            </p:cNvSpPr>
            <p:nvPr/>
          </p:nvSpPr>
          <p:spPr>
            <a:xfrm>
              <a:off x="9155300"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22" name="TextBox 21">
              <a:extLst>
                <a:ext uri="{FF2B5EF4-FFF2-40B4-BE49-F238E27FC236}">
                  <a16:creationId xmlns:a16="http://schemas.microsoft.com/office/drawing/2014/main" id="{54C0B6B9-B3C3-7B6E-1C21-A4552F67E662}"/>
                </a:ext>
              </a:extLst>
            </p:cNvPr>
            <p:cNvSpPr txBox="1"/>
            <p:nvPr/>
          </p:nvSpPr>
          <p:spPr>
            <a:xfrm>
              <a:off x="9190807" y="1698466"/>
              <a:ext cx="832848" cy="138500"/>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i2i</a:t>
              </a:r>
            </a:p>
          </p:txBody>
        </p:sp>
      </p:grpSp>
      <p:cxnSp>
        <p:nvCxnSpPr>
          <p:cNvPr id="23" name="Connector: Elbow 80">
            <a:extLst>
              <a:ext uri="{FF2B5EF4-FFF2-40B4-BE49-F238E27FC236}">
                <a16:creationId xmlns:a16="http://schemas.microsoft.com/office/drawing/2014/main" id="{6D95AEA4-FBE0-DCCE-24A8-FAE0E5782DCE}"/>
              </a:ext>
            </a:extLst>
          </p:cNvPr>
          <p:cNvCxnSpPr>
            <a:cxnSpLocks/>
          </p:cNvCxnSpPr>
          <p:nvPr/>
        </p:nvCxnSpPr>
        <p:spPr>
          <a:xfrm>
            <a:off x="2881846" y="4350888"/>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Google Shape;327;p31">
            <a:extLst>
              <a:ext uri="{FF2B5EF4-FFF2-40B4-BE49-F238E27FC236}">
                <a16:creationId xmlns:a16="http://schemas.microsoft.com/office/drawing/2014/main" id="{B63B6465-E2B8-A3FA-A3F2-987141CEDD83}"/>
              </a:ext>
            </a:extLst>
          </p:cNvPr>
          <p:cNvSpPr txBox="1"/>
          <p:nvPr/>
        </p:nvSpPr>
        <p:spPr>
          <a:xfrm>
            <a:off x="12498755" y="2610797"/>
            <a:ext cx="2718622" cy="830997"/>
          </a:xfrm>
          <a:prstGeom prst="rect">
            <a:avLst/>
          </a:prstGeom>
          <a:noFill/>
          <a:ln>
            <a:noFill/>
          </a:ln>
        </p:spPr>
        <p:txBody>
          <a:bodyPr spcFirstLastPara="1" wrap="square" lIns="0" tIns="0" rIns="0" bIns="0" anchor="ctr" anchorCtr="1">
            <a:spAutoFit/>
          </a:bodyPr>
          <a:lstStyle/>
          <a:p>
            <a:pPr algn="ctr">
              <a:lnSpc>
                <a:spcPct val="90000"/>
              </a:lnSpc>
            </a:pPr>
            <a:r>
              <a:rPr lang="en" sz="2000" b="1" dirty="0">
                <a:solidFill>
                  <a:srgbClr val="002060">
                    <a:alpha val="50000"/>
                  </a:srgbClr>
                </a:solidFill>
                <a:ea typeface="Quattrocento Sans"/>
                <a:cs typeface="Quattrocento Sans"/>
                <a:sym typeface="Quattrocento Sans"/>
              </a:rPr>
              <a:t>Cross Network Provider </a:t>
            </a:r>
          </a:p>
          <a:p>
            <a:pPr algn="ctr">
              <a:lnSpc>
                <a:spcPct val="90000"/>
              </a:lnSpc>
            </a:pPr>
            <a:r>
              <a:rPr lang="en" sz="2000" b="1" dirty="0">
                <a:solidFill>
                  <a:srgbClr val="002060">
                    <a:alpha val="50000"/>
                  </a:srgbClr>
                </a:solidFill>
                <a:ea typeface="Quattrocento Sans"/>
                <a:cs typeface="Quattrocento Sans"/>
                <a:sym typeface="Quattrocento Sans"/>
              </a:rPr>
              <a:t>(Union Bank)</a:t>
            </a:r>
            <a:endParaRPr sz="2100" b="1" dirty="0">
              <a:solidFill>
                <a:schemeClr val="tx1">
                  <a:alpha val="50000"/>
                </a:schemeClr>
              </a:solidFill>
            </a:endParaRPr>
          </a:p>
        </p:txBody>
      </p:sp>
      <p:grpSp>
        <p:nvGrpSpPr>
          <p:cNvPr id="25" name="Group 24">
            <a:extLst>
              <a:ext uri="{FF2B5EF4-FFF2-40B4-BE49-F238E27FC236}">
                <a16:creationId xmlns:a16="http://schemas.microsoft.com/office/drawing/2014/main" id="{3AD20327-BEED-68BE-9663-625BAB4AC377}"/>
              </a:ext>
            </a:extLst>
          </p:cNvPr>
          <p:cNvGrpSpPr/>
          <p:nvPr/>
        </p:nvGrpSpPr>
        <p:grpSpPr>
          <a:xfrm>
            <a:off x="3966384" y="3446590"/>
            <a:ext cx="1800000" cy="1800000"/>
            <a:chOff x="2174124" y="1113585"/>
            <a:chExt cx="900000" cy="900000"/>
          </a:xfrm>
        </p:grpSpPr>
        <p:pic>
          <p:nvPicPr>
            <p:cNvPr id="26" name="Picture 61">
              <a:extLst>
                <a:ext uri="{FF2B5EF4-FFF2-40B4-BE49-F238E27FC236}">
                  <a16:creationId xmlns:a16="http://schemas.microsoft.com/office/drawing/2014/main" id="{507FF6CC-E5EC-B980-2B37-BD7DA9DC3DD3}"/>
                </a:ext>
              </a:extLst>
            </p:cNvPr>
            <p:cNvPicPr>
              <a:picLocks noChangeAspect="1"/>
            </p:cNvPicPr>
            <p:nvPr/>
          </p:nvPicPr>
          <p:blipFill>
            <a:blip r:embed="rId7" cstate="email">
              <a:alphaModFix amt="50000"/>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2479209" y="1247311"/>
              <a:ext cx="306722" cy="293339"/>
            </a:xfrm>
            <a:prstGeom prst="rect">
              <a:avLst/>
            </a:prstGeom>
          </p:spPr>
        </p:pic>
        <p:sp>
          <p:nvSpPr>
            <p:cNvPr id="27" name="Oval 26">
              <a:extLst>
                <a:ext uri="{FF2B5EF4-FFF2-40B4-BE49-F238E27FC236}">
                  <a16:creationId xmlns:a16="http://schemas.microsoft.com/office/drawing/2014/main" id="{147A04C1-0936-8E45-0F9E-0B3E8994271E}"/>
                </a:ext>
              </a:extLst>
            </p:cNvPr>
            <p:cNvSpPr>
              <a:spLocks noChangeAspect="1"/>
            </p:cNvSpPr>
            <p:nvPr/>
          </p:nvSpPr>
          <p:spPr>
            <a:xfrm>
              <a:off x="2174124"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28" name="Visa card one inverse">
              <a:extLst>
                <a:ext uri="{FF2B5EF4-FFF2-40B4-BE49-F238E27FC236}">
                  <a16:creationId xmlns:a16="http://schemas.microsoft.com/office/drawing/2014/main" id="{74BE7CE7-C00E-A577-70CB-6A2685C09524}"/>
                </a:ext>
              </a:extLst>
            </p:cNvPr>
            <p:cNvPicPr>
              <a:picLocks noChangeAspect="1"/>
            </p:cNvPicPr>
            <p:nvPr/>
          </p:nvPicPr>
          <p:blipFill>
            <a:blip r:embed="rId9" cstate="screen">
              <a:alphaModFix amt="50000"/>
              <a:extLst>
                <a:ext uri="{28A0092B-C50C-407E-A947-70E740481C1C}">
                  <a14:useLocalDpi xmlns:a14="http://schemas.microsoft.com/office/drawing/2010/main"/>
                </a:ext>
              </a:extLst>
            </a:blip>
            <a:stretch>
              <a:fillRect/>
            </a:stretch>
          </p:blipFill>
          <p:spPr>
            <a:xfrm>
              <a:off x="2701124" y="1494947"/>
              <a:ext cx="167183" cy="107878"/>
            </a:xfrm>
            <a:prstGeom prst="rect">
              <a:avLst/>
            </a:prstGeom>
          </p:spPr>
        </p:pic>
        <p:sp>
          <p:nvSpPr>
            <p:cNvPr id="29" name="TextBox 28">
              <a:extLst>
                <a:ext uri="{FF2B5EF4-FFF2-40B4-BE49-F238E27FC236}">
                  <a16:creationId xmlns:a16="http://schemas.microsoft.com/office/drawing/2014/main" id="{24DEC0CA-42BA-6EBF-0AB6-3E1A2B4980C2}"/>
                </a:ext>
              </a:extLst>
            </p:cNvPr>
            <p:cNvSpPr txBox="1"/>
            <p:nvPr/>
          </p:nvSpPr>
          <p:spPr>
            <a:xfrm>
              <a:off x="2284030" y="1635674"/>
              <a:ext cx="703835"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alpha val="50000"/>
                    </a:srgbClr>
                  </a:solidFill>
                  <a:latin typeface="+mj-lt"/>
                </a:rPr>
                <a:t>Originating     FI**</a:t>
              </a:r>
            </a:p>
          </p:txBody>
        </p:sp>
      </p:grpSp>
      <p:grpSp>
        <p:nvGrpSpPr>
          <p:cNvPr id="30" name="Group 29">
            <a:extLst>
              <a:ext uri="{FF2B5EF4-FFF2-40B4-BE49-F238E27FC236}">
                <a16:creationId xmlns:a16="http://schemas.microsoft.com/office/drawing/2014/main" id="{51015073-881F-25A4-B286-61455091F758}"/>
              </a:ext>
            </a:extLst>
          </p:cNvPr>
          <p:cNvGrpSpPr/>
          <p:nvPr/>
        </p:nvGrpSpPr>
        <p:grpSpPr>
          <a:xfrm>
            <a:off x="9956894" y="3459001"/>
            <a:ext cx="1800000" cy="1800000"/>
            <a:chOff x="5367797" y="1105914"/>
            <a:chExt cx="900000" cy="900000"/>
          </a:xfrm>
        </p:grpSpPr>
        <p:pic>
          <p:nvPicPr>
            <p:cNvPr id="31" name="Picture 61">
              <a:extLst>
                <a:ext uri="{FF2B5EF4-FFF2-40B4-BE49-F238E27FC236}">
                  <a16:creationId xmlns:a16="http://schemas.microsoft.com/office/drawing/2014/main" id="{8E50B8AC-E45A-DE60-2D34-BC831E26B118}"/>
                </a:ext>
              </a:extLst>
            </p:cNvPr>
            <p:cNvPicPr>
              <a:picLocks noChangeAspect="1"/>
            </p:cNvPicPr>
            <p:nvPr/>
          </p:nvPicPr>
          <p:blipFill>
            <a:blip r:embed="rId7" cstate="email">
              <a:alphaModFix amt="50000"/>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5672882" y="1239640"/>
              <a:ext cx="306722" cy="293339"/>
            </a:xfrm>
            <a:prstGeom prst="rect">
              <a:avLst/>
            </a:prstGeom>
          </p:spPr>
        </p:pic>
        <p:sp>
          <p:nvSpPr>
            <p:cNvPr id="32" name="Oval 31">
              <a:extLst>
                <a:ext uri="{FF2B5EF4-FFF2-40B4-BE49-F238E27FC236}">
                  <a16:creationId xmlns:a16="http://schemas.microsoft.com/office/drawing/2014/main" id="{53302C70-B82B-3CF9-1449-0E1B6449FCEC}"/>
                </a:ext>
              </a:extLst>
            </p:cNvPr>
            <p:cNvSpPr>
              <a:spLocks noChangeAspect="1"/>
            </p:cNvSpPr>
            <p:nvPr/>
          </p:nvSpPr>
          <p:spPr>
            <a:xfrm>
              <a:off x="5367797"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33" name="Visa card one inverse">
              <a:extLst>
                <a:ext uri="{FF2B5EF4-FFF2-40B4-BE49-F238E27FC236}">
                  <a16:creationId xmlns:a16="http://schemas.microsoft.com/office/drawing/2014/main" id="{075E888A-B8BA-C27B-C9B9-290BBF57FDFE}"/>
                </a:ext>
              </a:extLst>
            </p:cNvPr>
            <p:cNvPicPr>
              <a:picLocks noChangeAspect="1"/>
            </p:cNvPicPr>
            <p:nvPr/>
          </p:nvPicPr>
          <p:blipFill>
            <a:blip r:embed="rId9" cstate="screen">
              <a:alphaModFix amt="50000"/>
              <a:extLst>
                <a:ext uri="{28A0092B-C50C-407E-A947-70E740481C1C}">
                  <a14:useLocalDpi xmlns:a14="http://schemas.microsoft.com/office/drawing/2010/main"/>
                </a:ext>
              </a:extLst>
            </a:blip>
            <a:stretch>
              <a:fillRect/>
            </a:stretch>
          </p:blipFill>
          <p:spPr>
            <a:xfrm>
              <a:off x="5894797" y="1487276"/>
              <a:ext cx="167183" cy="107878"/>
            </a:xfrm>
            <a:prstGeom prst="rect">
              <a:avLst/>
            </a:prstGeom>
          </p:spPr>
        </p:pic>
        <p:sp>
          <p:nvSpPr>
            <p:cNvPr id="34" name="TextBox 33">
              <a:extLst>
                <a:ext uri="{FF2B5EF4-FFF2-40B4-BE49-F238E27FC236}">
                  <a16:creationId xmlns:a16="http://schemas.microsoft.com/office/drawing/2014/main" id="{D9EAE092-94B4-51B2-6EB9-D98794C18F15}"/>
                </a:ext>
              </a:extLst>
            </p:cNvPr>
            <p:cNvSpPr txBox="1"/>
            <p:nvPr/>
          </p:nvSpPr>
          <p:spPr>
            <a:xfrm>
              <a:off x="5418860" y="1559966"/>
              <a:ext cx="813741"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alpha val="50000"/>
                    </a:srgbClr>
                  </a:solidFill>
                  <a:latin typeface="+mj-lt"/>
                </a:rPr>
                <a:t>Visa Settlement FI***</a:t>
              </a:r>
            </a:p>
          </p:txBody>
        </p:sp>
      </p:grpSp>
      <p:grpSp>
        <p:nvGrpSpPr>
          <p:cNvPr id="35" name="Group 34">
            <a:extLst>
              <a:ext uri="{FF2B5EF4-FFF2-40B4-BE49-F238E27FC236}">
                <a16:creationId xmlns:a16="http://schemas.microsoft.com/office/drawing/2014/main" id="{1E7A8535-4067-34BE-6105-EB9C33652ACE}"/>
              </a:ext>
            </a:extLst>
          </p:cNvPr>
          <p:cNvGrpSpPr/>
          <p:nvPr/>
        </p:nvGrpSpPr>
        <p:grpSpPr>
          <a:xfrm>
            <a:off x="12941174" y="3437021"/>
            <a:ext cx="1800000" cy="1800000"/>
            <a:chOff x="6625941" y="1105914"/>
            <a:chExt cx="900000" cy="900000"/>
          </a:xfrm>
        </p:grpSpPr>
        <p:pic>
          <p:nvPicPr>
            <p:cNvPr id="36" name="Picture 61">
              <a:extLst>
                <a:ext uri="{FF2B5EF4-FFF2-40B4-BE49-F238E27FC236}">
                  <a16:creationId xmlns:a16="http://schemas.microsoft.com/office/drawing/2014/main" id="{CA4F36D4-223C-A8FD-13E4-D4A56EE46444}"/>
                </a:ext>
              </a:extLst>
            </p:cNvPr>
            <p:cNvPicPr>
              <a:picLocks noChangeAspect="1"/>
            </p:cNvPicPr>
            <p:nvPr/>
          </p:nvPicPr>
          <p:blipFill>
            <a:blip r:embed="rId7" cstate="email">
              <a:alphaModFix amt="50000"/>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6931026" y="1239640"/>
              <a:ext cx="306722" cy="293339"/>
            </a:xfrm>
            <a:prstGeom prst="rect">
              <a:avLst/>
            </a:prstGeom>
          </p:spPr>
        </p:pic>
        <p:grpSp>
          <p:nvGrpSpPr>
            <p:cNvPr id="37" name="Group 36">
              <a:extLst>
                <a:ext uri="{FF2B5EF4-FFF2-40B4-BE49-F238E27FC236}">
                  <a16:creationId xmlns:a16="http://schemas.microsoft.com/office/drawing/2014/main" id="{D2193C06-EB9A-99CA-B906-5E5C79DDDD80}"/>
                </a:ext>
              </a:extLst>
            </p:cNvPr>
            <p:cNvGrpSpPr/>
            <p:nvPr/>
          </p:nvGrpSpPr>
          <p:grpSpPr>
            <a:xfrm>
              <a:off x="6625941" y="1105914"/>
              <a:ext cx="900000" cy="900000"/>
              <a:chOff x="6625941" y="1105914"/>
              <a:chExt cx="900000" cy="900000"/>
            </a:xfrm>
          </p:grpSpPr>
          <p:sp>
            <p:nvSpPr>
              <p:cNvPr id="38" name="Oval 37">
                <a:extLst>
                  <a:ext uri="{FF2B5EF4-FFF2-40B4-BE49-F238E27FC236}">
                    <a16:creationId xmlns:a16="http://schemas.microsoft.com/office/drawing/2014/main" id="{9B87B475-8E72-E312-3499-344877CA1752}"/>
                  </a:ext>
                </a:extLst>
              </p:cNvPr>
              <p:cNvSpPr>
                <a:spLocks noChangeAspect="1"/>
              </p:cNvSpPr>
              <p:nvPr/>
            </p:nvSpPr>
            <p:spPr>
              <a:xfrm>
                <a:off x="6625941"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39" name="TextBox 38">
                <a:extLst>
                  <a:ext uri="{FF2B5EF4-FFF2-40B4-BE49-F238E27FC236}">
                    <a16:creationId xmlns:a16="http://schemas.microsoft.com/office/drawing/2014/main" id="{BD279825-4510-FED7-1EE4-1417F3393943}"/>
                  </a:ext>
                </a:extLst>
              </p:cNvPr>
              <p:cNvSpPr txBox="1"/>
              <p:nvPr/>
            </p:nvSpPr>
            <p:spPr>
              <a:xfrm>
                <a:off x="6673949" y="1635674"/>
                <a:ext cx="813741"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alpha val="50000"/>
                      </a:srgbClr>
                    </a:solidFill>
                    <a:latin typeface="+mj-lt"/>
                    <a:cs typeface="Segoe UI Light"/>
                  </a:rPr>
                  <a:t>Payment Manager</a:t>
                </a:r>
              </a:p>
            </p:txBody>
          </p:sp>
        </p:grpSp>
      </p:grpSp>
      <p:cxnSp>
        <p:nvCxnSpPr>
          <p:cNvPr id="40" name="Connector: Elbow 80">
            <a:extLst>
              <a:ext uri="{FF2B5EF4-FFF2-40B4-BE49-F238E27FC236}">
                <a16:creationId xmlns:a16="http://schemas.microsoft.com/office/drawing/2014/main" id="{CEF9AECE-B9FB-5A6B-B142-31608383A5F5}"/>
              </a:ext>
            </a:extLst>
          </p:cNvPr>
          <p:cNvCxnSpPr>
            <a:cxnSpLocks/>
          </p:cNvCxnSpPr>
          <p:nvPr/>
        </p:nvCxnSpPr>
        <p:spPr>
          <a:xfrm>
            <a:off x="5868886" y="4350888"/>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80">
            <a:extLst>
              <a:ext uri="{FF2B5EF4-FFF2-40B4-BE49-F238E27FC236}">
                <a16:creationId xmlns:a16="http://schemas.microsoft.com/office/drawing/2014/main" id="{55135A4B-85A7-4C6A-A97D-825E2503DEBE}"/>
              </a:ext>
            </a:extLst>
          </p:cNvPr>
          <p:cNvCxnSpPr>
            <a:cxnSpLocks/>
          </p:cNvCxnSpPr>
          <p:nvPr/>
        </p:nvCxnSpPr>
        <p:spPr>
          <a:xfrm>
            <a:off x="8898130" y="4350888"/>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80">
            <a:extLst>
              <a:ext uri="{FF2B5EF4-FFF2-40B4-BE49-F238E27FC236}">
                <a16:creationId xmlns:a16="http://schemas.microsoft.com/office/drawing/2014/main" id="{207DC448-B63A-7306-D9C0-5CFCCA4CB8E2}"/>
              </a:ext>
            </a:extLst>
          </p:cNvPr>
          <p:cNvCxnSpPr>
            <a:cxnSpLocks/>
          </p:cNvCxnSpPr>
          <p:nvPr/>
        </p:nvCxnSpPr>
        <p:spPr>
          <a:xfrm>
            <a:off x="11869012" y="4337020"/>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80">
            <a:extLst>
              <a:ext uri="{FF2B5EF4-FFF2-40B4-BE49-F238E27FC236}">
                <a16:creationId xmlns:a16="http://schemas.microsoft.com/office/drawing/2014/main" id="{9A681819-C64D-295C-6B76-C4768C95D161}"/>
              </a:ext>
            </a:extLst>
          </p:cNvPr>
          <p:cNvCxnSpPr>
            <a:cxnSpLocks/>
          </p:cNvCxnSpPr>
          <p:nvPr/>
        </p:nvCxnSpPr>
        <p:spPr>
          <a:xfrm>
            <a:off x="14828190" y="4337020"/>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80">
            <a:extLst>
              <a:ext uri="{FF2B5EF4-FFF2-40B4-BE49-F238E27FC236}">
                <a16:creationId xmlns:a16="http://schemas.microsoft.com/office/drawing/2014/main" id="{B9EFAD65-99A5-CA2B-7541-C6E770C01748}"/>
              </a:ext>
            </a:extLst>
          </p:cNvPr>
          <p:cNvCxnSpPr>
            <a:cxnSpLocks/>
          </p:cNvCxnSpPr>
          <p:nvPr/>
        </p:nvCxnSpPr>
        <p:spPr>
          <a:xfrm>
            <a:off x="17564190" y="4337020"/>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80">
            <a:extLst>
              <a:ext uri="{FF2B5EF4-FFF2-40B4-BE49-F238E27FC236}">
                <a16:creationId xmlns:a16="http://schemas.microsoft.com/office/drawing/2014/main" id="{E8E86E23-E5CB-A709-F09F-CC962D78FB14}"/>
              </a:ext>
            </a:extLst>
          </p:cNvPr>
          <p:cNvCxnSpPr>
            <a:cxnSpLocks/>
          </p:cNvCxnSpPr>
          <p:nvPr/>
        </p:nvCxnSpPr>
        <p:spPr>
          <a:xfrm>
            <a:off x="20429310" y="4346590"/>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06530401-9546-D917-FBB0-55941CC9C95F}"/>
              </a:ext>
            </a:extLst>
          </p:cNvPr>
          <p:cNvPicPr>
            <a:picLocks noChangeAspect="1"/>
          </p:cNvPicPr>
          <p:nvPr/>
        </p:nvPicPr>
        <p:blipFill rotWithShape="1">
          <a:blip r:embed="rId10"/>
          <a:srcRect l="19797" t="31371" r="20095" b="16608"/>
          <a:stretch/>
        </p:blipFill>
        <p:spPr>
          <a:xfrm>
            <a:off x="5110668" y="6442407"/>
            <a:ext cx="14656594" cy="7135216"/>
          </a:xfrm>
          <a:prstGeom prst="rect">
            <a:avLst/>
          </a:prstGeom>
        </p:spPr>
      </p:pic>
      <p:cxnSp>
        <p:nvCxnSpPr>
          <p:cNvPr id="47" name="Elbow Connector 14">
            <a:extLst>
              <a:ext uri="{FF2B5EF4-FFF2-40B4-BE49-F238E27FC236}">
                <a16:creationId xmlns:a16="http://schemas.microsoft.com/office/drawing/2014/main" id="{55B471CC-13B1-95E3-0FAF-9EB958E6FED1}"/>
              </a:ext>
            </a:extLst>
          </p:cNvPr>
          <p:cNvCxnSpPr>
            <a:cxnSpLocks/>
            <a:stCxn id="57" idx="4"/>
          </p:cNvCxnSpPr>
          <p:nvPr/>
        </p:nvCxnSpPr>
        <p:spPr>
          <a:xfrm rot="16200000" flipH="1">
            <a:off x="3297742" y="7453650"/>
            <a:ext cx="2339084" cy="5430744"/>
          </a:xfrm>
          <a:prstGeom prst="bentConnector2">
            <a:avLst/>
          </a:prstGeom>
          <a:ln w="25400" cap="rnd">
            <a:solidFill>
              <a:srgbClr val="4E535B"/>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A5508C48-C406-10BE-BBE2-20C97578E8B9}"/>
              </a:ext>
            </a:extLst>
          </p:cNvPr>
          <p:cNvPicPr>
            <a:picLocks noChangeAspect="1"/>
          </p:cNvPicPr>
          <p:nvPr/>
        </p:nvPicPr>
        <p:blipFill rotWithShape="1">
          <a:blip r:embed="rId11"/>
          <a:srcRect l="23945" t="11381" r="23382" b="10939"/>
          <a:stretch/>
        </p:blipFill>
        <p:spPr>
          <a:xfrm>
            <a:off x="2188227" y="9082555"/>
            <a:ext cx="1529742" cy="2256010"/>
          </a:xfrm>
          <a:prstGeom prst="rect">
            <a:avLst/>
          </a:prstGeom>
        </p:spPr>
      </p:pic>
      <p:cxnSp>
        <p:nvCxnSpPr>
          <p:cNvPr id="55" name="Elbow Connector 20">
            <a:extLst>
              <a:ext uri="{FF2B5EF4-FFF2-40B4-BE49-F238E27FC236}">
                <a16:creationId xmlns:a16="http://schemas.microsoft.com/office/drawing/2014/main" id="{06E66F16-E413-A16D-B066-0837819552D9}"/>
              </a:ext>
            </a:extLst>
          </p:cNvPr>
          <p:cNvCxnSpPr>
            <a:cxnSpLocks/>
            <a:endCxn id="2" idx="4"/>
          </p:cNvCxnSpPr>
          <p:nvPr/>
        </p:nvCxnSpPr>
        <p:spPr>
          <a:xfrm flipV="1">
            <a:off x="17110134" y="9018000"/>
            <a:ext cx="5314256" cy="2320564"/>
          </a:xfrm>
          <a:prstGeom prst="bentConnector2">
            <a:avLst/>
          </a:prstGeom>
          <a:ln w="25400" cap="rnd">
            <a:solidFill>
              <a:srgbClr val="2682FA"/>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99F6F173-8050-76D8-34EC-E661B48F8E63}"/>
              </a:ext>
            </a:extLst>
          </p:cNvPr>
          <p:cNvPicPr>
            <a:picLocks noChangeAspect="1"/>
          </p:cNvPicPr>
          <p:nvPr/>
        </p:nvPicPr>
        <p:blipFill rotWithShape="1">
          <a:blip r:embed="rId12"/>
          <a:srcRect l="23079" t="12818" r="24058" b="13756"/>
          <a:stretch/>
        </p:blipFill>
        <p:spPr>
          <a:xfrm>
            <a:off x="20548839" y="8999481"/>
            <a:ext cx="1658870" cy="2304174"/>
          </a:xfrm>
          <a:prstGeom prst="rect">
            <a:avLst/>
          </a:prstGeom>
        </p:spPr>
      </p:pic>
      <p:sp>
        <p:nvSpPr>
          <p:cNvPr id="57" name="Oval 56">
            <a:extLst>
              <a:ext uri="{FF2B5EF4-FFF2-40B4-BE49-F238E27FC236}">
                <a16:creationId xmlns:a16="http://schemas.microsoft.com/office/drawing/2014/main" id="{75C6EC7D-843A-9212-6674-25FBC4106406}"/>
              </a:ext>
            </a:extLst>
          </p:cNvPr>
          <p:cNvSpPr/>
          <p:nvPr/>
        </p:nvSpPr>
        <p:spPr>
          <a:xfrm>
            <a:off x="671912" y="6839480"/>
            <a:ext cx="2160000" cy="2160000"/>
          </a:xfrm>
          <a:prstGeom prst="ellipse">
            <a:avLst/>
          </a:prstGeom>
          <a:solidFill>
            <a:srgbClr val="4E535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3600"/>
          </a:p>
        </p:txBody>
      </p:sp>
      <p:sp>
        <p:nvSpPr>
          <p:cNvPr id="58" name="TextBox 57">
            <a:extLst>
              <a:ext uri="{FF2B5EF4-FFF2-40B4-BE49-F238E27FC236}">
                <a16:creationId xmlns:a16="http://schemas.microsoft.com/office/drawing/2014/main" id="{918E9498-9B5D-48CF-B60B-DEE91FC695CF}"/>
              </a:ext>
            </a:extLst>
          </p:cNvPr>
          <p:cNvSpPr txBox="1"/>
          <p:nvPr/>
        </p:nvSpPr>
        <p:spPr>
          <a:xfrm>
            <a:off x="838775" y="8389819"/>
            <a:ext cx="1800446" cy="387798"/>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800" b="1" dirty="0">
                <a:latin typeface="+mj-lt"/>
              </a:rPr>
              <a:t>(Lucy)</a:t>
            </a:r>
          </a:p>
        </p:txBody>
      </p:sp>
      <p:sp>
        <p:nvSpPr>
          <p:cNvPr id="59" name="TextBox 58">
            <a:extLst>
              <a:ext uri="{FF2B5EF4-FFF2-40B4-BE49-F238E27FC236}">
                <a16:creationId xmlns:a16="http://schemas.microsoft.com/office/drawing/2014/main" id="{786D59C2-60F1-3F07-9343-FFD7D6713513}"/>
              </a:ext>
            </a:extLst>
          </p:cNvPr>
          <p:cNvSpPr txBox="1"/>
          <p:nvPr/>
        </p:nvSpPr>
        <p:spPr>
          <a:xfrm>
            <a:off x="21378275" y="8444071"/>
            <a:ext cx="2092226" cy="387798"/>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800" b="1" dirty="0">
                <a:latin typeface="+mj-lt"/>
              </a:rPr>
              <a:t>(E-wallet)</a:t>
            </a:r>
          </a:p>
        </p:txBody>
      </p:sp>
      <p:sp>
        <p:nvSpPr>
          <p:cNvPr id="60" name="Speech Bubble: Rectangle with Corners Rounded 7">
            <a:extLst>
              <a:ext uri="{FF2B5EF4-FFF2-40B4-BE49-F238E27FC236}">
                <a16:creationId xmlns:a16="http://schemas.microsoft.com/office/drawing/2014/main" id="{5196419E-A2ED-391D-FAE4-135C7F385C91}"/>
              </a:ext>
            </a:extLst>
          </p:cNvPr>
          <p:cNvSpPr/>
          <p:nvPr/>
        </p:nvSpPr>
        <p:spPr>
          <a:xfrm>
            <a:off x="3083733" y="8487440"/>
            <a:ext cx="1858770" cy="802216"/>
          </a:xfrm>
          <a:prstGeom prst="wedgeRoundRectCallout">
            <a:avLst>
              <a:gd name="adj1" fmla="val -38023"/>
              <a:gd name="adj2" fmla="val 94900"/>
              <a:gd name="adj3" fmla="val 16667"/>
            </a:avLst>
          </a:prstGeom>
          <a:solidFill>
            <a:srgbClr val="4E535B"/>
          </a:solidFill>
        </p:spPr>
        <p:style>
          <a:lnRef idx="2">
            <a:schemeClr val="dk1"/>
          </a:lnRef>
          <a:fillRef idx="1">
            <a:schemeClr val="lt1"/>
          </a:fillRef>
          <a:effectRef idx="0">
            <a:schemeClr val="dk1"/>
          </a:effectRef>
          <a:fontRef idx="minor">
            <a:schemeClr val="dk1"/>
          </a:fontRef>
        </p:style>
        <p:txBody>
          <a:bodyPr rtlCol="0" anchor="ctr"/>
          <a:lstStyle/>
          <a:p>
            <a:pPr algn="ctr" defTabSz="2437792">
              <a:spcBef>
                <a:spcPts val="1200"/>
              </a:spcBef>
              <a:defRPr/>
            </a:pPr>
            <a:r>
              <a:rPr lang="en-US" sz="2100" b="1" dirty="0">
                <a:solidFill>
                  <a:schemeClr val="bg2"/>
                </a:solidFill>
                <a:latin typeface="+mj-lt"/>
              </a:rPr>
              <a:t>SGD 100         Sent</a:t>
            </a:r>
          </a:p>
        </p:txBody>
      </p:sp>
      <p:sp>
        <p:nvSpPr>
          <p:cNvPr id="61" name="Speech Bubble: Rectangle with Corners Rounded 7">
            <a:extLst>
              <a:ext uri="{FF2B5EF4-FFF2-40B4-BE49-F238E27FC236}">
                <a16:creationId xmlns:a16="http://schemas.microsoft.com/office/drawing/2014/main" id="{52D71D5A-C69F-CFC9-460B-9498829CD5CF}"/>
              </a:ext>
            </a:extLst>
          </p:cNvPr>
          <p:cNvSpPr/>
          <p:nvPr/>
        </p:nvSpPr>
        <p:spPr>
          <a:xfrm>
            <a:off x="18820499" y="8487440"/>
            <a:ext cx="2092226" cy="802216"/>
          </a:xfrm>
          <a:prstGeom prst="wedgeRoundRectCallout">
            <a:avLst>
              <a:gd name="adj1" fmla="val 50357"/>
              <a:gd name="adj2" fmla="val 89834"/>
              <a:gd name="adj3" fmla="val 16667"/>
            </a:avLst>
          </a:prstGeom>
          <a:solidFill>
            <a:srgbClr val="2682FA"/>
          </a:solidFill>
        </p:spPr>
        <p:style>
          <a:lnRef idx="2">
            <a:schemeClr val="dk1"/>
          </a:lnRef>
          <a:fillRef idx="1">
            <a:schemeClr val="lt1"/>
          </a:fillRef>
          <a:effectRef idx="0">
            <a:schemeClr val="dk1"/>
          </a:effectRef>
          <a:fontRef idx="minor">
            <a:schemeClr val="dk1"/>
          </a:fontRef>
        </p:style>
        <p:txBody>
          <a:bodyPr rtlCol="0" anchor="ctr"/>
          <a:lstStyle/>
          <a:p>
            <a:pPr defTabSz="2437792">
              <a:spcBef>
                <a:spcPts val="1200"/>
              </a:spcBef>
              <a:defRPr/>
            </a:pPr>
            <a:r>
              <a:rPr lang="en-US" sz="2100" b="1" dirty="0">
                <a:solidFill>
                  <a:schemeClr val="bg2"/>
                </a:solidFill>
                <a:latin typeface="+mj-lt"/>
              </a:rPr>
              <a:t>PHP 4,000 Received</a:t>
            </a:r>
          </a:p>
        </p:txBody>
      </p:sp>
      <p:pic>
        <p:nvPicPr>
          <p:cNvPr id="62" name="Picture 61">
            <a:extLst>
              <a:ext uri="{FF2B5EF4-FFF2-40B4-BE49-F238E27FC236}">
                <a16:creationId xmlns:a16="http://schemas.microsoft.com/office/drawing/2014/main" id="{8B165862-F69C-8C96-9FE8-E04264D087EC}"/>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0" b="99347" l="1262" r="98423">
                        <a14:foregroundMark x1="13880" y1="26754" x2="13880" y2="34258"/>
                        <a14:foregroundMark x1="13880" y1="34258" x2="87382" y2="34421"/>
                        <a14:foregroundMark x1="87382" y1="34421" x2="87382" y2="26101"/>
                        <a14:foregroundMark x1="87066" y1="26101" x2="12618" y2="26101"/>
                        <a14:foregroundMark x1="12934" y1="35237" x2="12618" y2="43230"/>
                        <a14:foregroundMark x1="12934" y1="43556" x2="86435" y2="43719"/>
                        <a14:foregroundMark x1="11987" y1="24470" x2="69085" y2="44861"/>
                        <a14:foregroundMark x1="30284" y1="23980" x2="91483" y2="41762"/>
                        <a14:foregroundMark x1="71293" y1="25122" x2="90221" y2="31158"/>
                        <a14:foregroundMark x1="72240" y1="29201" x2="80126" y2="36378"/>
                        <a14:foregroundMark x1="21767" y1="32300" x2="33754" y2="41109"/>
                        <a14:foregroundMark x1="11356" y1="33931" x2="11356" y2="33931"/>
                        <a14:foregroundMark x1="43849" y1="54160" x2="64984" y2="61990"/>
                        <a14:foregroundMark x1="43533" y1="79119" x2="49527" y2="93148"/>
                        <a14:foregroundMark x1="11672" y1="6036" x2="97476" y2="5220"/>
                        <a14:foregroundMark x1="13880" y1="6362" x2="53312" y2="16966"/>
                        <a14:foregroundMark x1="90852" y1="5873" x2="96530" y2="10930"/>
                        <a14:foregroundMark x1="87066" y1="6852" x2="93060" y2="10440"/>
                        <a14:foregroundMark x1="80757" y1="7178" x2="86435" y2="14519"/>
                        <a14:foregroundMark x1="38170" y1="7341" x2="86751" y2="12235"/>
                      </a14:backgroundRemoval>
                    </a14:imgEffect>
                  </a14:imgLayer>
                </a14:imgProps>
              </a:ext>
            </a:extLst>
          </a:blip>
          <a:stretch>
            <a:fillRect/>
          </a:stretch>
        </p:blipFill>
        <p:spPr>
          <a:xfrm>
            <a:off x="1395983" y="6983436"/>
            <a:ext cx="711858" cy="1376556"/>
          </a:xfrm>
          <a:prstGeom prst="rect">
            <a:avLst/>
          </a:prstGeom>
        </p:spPr>
      </p:pic>
      <p:pic>
        <p:nvPicPr>
          <p:cNvPr id="63" name="Picture 62">
            <a:extLst>
              <a:ext uri="{FF2B5EF4-FFF2-40B4-BE49-F238E27FC236}">
                <a16:creationId xmlns:a16="http://schemas.microsoft.com/office/drawing/2014/main" id="{9ACB6E1E-310E-C825-1B68-65A8988CE082}"/>
              </a:ext>
            </a:extLst>
          </p:cNvPr>
          <p:cNvPicPr>
            <a:picLocks noChangeAspect="1"/>
          </p:cNvPicPr>
          <p:nvPr/>
        </p:nvPicPr>
        <p:blipFill>
          <a:blip r:embed="rId15">
            <a:alphaModFix amt="50000"/>
          </a:blip>
          <a:stretch>
            <a:fillRect/>
          </a:stretch>
        </p:blipFill>
        <p:spPr>
          <a:xfrm>
            <a:off x="18850473" y="3840295"/>
            <a:ext cx="1299442" cy="712122"/>
          </a:xfrm>
          <a:prstGeom prst="rect">
            <a:avLst/>
          </a:prstGeom>
          <a:ln w="10510" cap="flat">
            <a:noFill/>
            <a:prstDash val="solid"/>
            <a:miter/>
          </a:ln>
        </p:spPr>
      </p:pic>
      <p:sp>
        <p:nvSpPr>
          <p:cNvPr id="64" name="Google Shape;328;p31">
            <a:extLst>
              <a:ext uri="{FF2B5EF4-FFF2-40B4-BE49-F238E27FC236}">
                <a16:creationId xmlns:a16="http://schemas.microsoft.com/office/drawing/2014/main" id="{C1F7DE92-AF68-C8B3-663D-8F09692CB9E0}"/>
              </a:ext>
            </a:extLst>
          </p:cNvPr>
          <p:cNvSpPr txBox="1"/>
          <p:nvPr/>
        </p:nvSpPr>
        <p:spPr>
          <a:xfrm>
            <a:off x="18240907" y="2972338"/>
            <a:ext cx="2362350" cy="276999"/>
          </a:xfrm>
          <a:prstGeom prst="rect">
            <a:avLst/>
          </a:prstGeom>
          <a:noFill/>
          <a:ln>
            <a:noFill/>
          </a:ln>
        </p:spPr>
        <p:txBody>
          <a:bodyPr spcFirstLastPara="1" wrap="square" lIns="0" tIns="0" rIns="0" bIns="0" anchor="ctr" anchorCtr="1">
            <a:spAutoFit/>
          </a:bodyPr>
          <a:lstStyle>
            <a:defPPr>
              <a:defRPr lang="en-MM"/>
            </a:defPPr>
            <a:lvl1pPr algn="ctr">
              <a:lnSpc>
                <a:spcPct val="90000"/>
              </a:lnSpc>
              <a:defRPr sz="1000" b="1">
                <a:solidFill>
                  <a:srgbClr val="002060">
                    <a:alpha val="50000"/>
                  </a:srgbClr>
                </a:solidFill>
                <a:ea typeface="Quattrocento Sans"/>
                <a:cs typeface="Quattrocento Sans"/>
              </a:defRPr>
            </a:lvl1pPr>
          </a:lstStyle>
          <a:p>
            <a:r>
              <a:rPr lang="en" sz="2000" dirty="0">
                <a:sym typeface="Quattrocento Sans"/>
              </a:rPr>
              <a:t>UBX</a:t>
            </a:r>
            <a:endParaRPr sz="2000" dirty="0">
              <a:sym typeface="Quattrocento Sans"/>
            </a:endParaRPr>
          </a:p>
        </p:txBody>
      </p:sp>
    </p:spTree>
    <p:extLst>
      <p:ext uri="{BB962C8B-B14F-4D97-AF65-F5344CB8AC3E}">
        <p14:creationId xmlns:p14="http://schemas.microsoft.com/office/powerpoint/2010/main" val="3713645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918829" y="365790"/>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Address Resolution (Sender – LUCY)</a:t>
            </a:r>
            <a:endParaRPr lang="en-US" sz="54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15</a:t>
            </a:fld>
            <a:endParaRPr lang="en-US"/>
          </a:p>
        </p:txBody>
      </p:sp>
      <p:sp>
        <p:nvSpPr>
          <p:cNvPr id="48" name="Rectangle: Rounded Corners 175">
            <a:extLst>
              <a:ext uri="{FF2B5EF4-FFF2-40B4-BE49-F238E27FC236}">
                <a16:creationId xmlns:a16="http://schemas.microsoft.com/office/drawing/2014/main" id="{08B1A949-34FF-E448-075B-888F7D24BBB4}"/>
              </a:ext>
            </a:extLst>
          </p:cNvPr>
          <p:cNvSpPr/>
          <p:nvPr/>
        </p:nvSpPr>
        <p:spPr>
          <a:xfrm>
            <a:off x="645184" y="5426115"/>
            <a:ext cx="2383562" cy="8128592"/>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49" name="Rectangle: Rounded Corners 175">
            <a:extLst>
              <a:ext uri="{FF2B5EF4-FFF2-40B4-BE49-F238E27FC236}">
                <a16:creationId xmlns:a16="http://schemas.microsoft.com/office/drawing/2014/main" id="{AA2ECCE7-EEE3-0DCC-8FAF-08FD473566DA}"/>
              </a:ext>
            </a:extLst>
          </p:cNvPr>
          <p:cNvSpPr/>
          <p:nvPr/>
        </p:nvSpPr>
        <p:spPr>
          <a:xfrm>
            <a:off x="6685232" y="5409318"/>
            <a:ext cx="2383562" cy="8072626"/>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pic>
        <p:nvPicPr>
          <p:cNvPr id="50" name="Picture 49">
            <a:extLst>
              <a:ext uri="{FF2B5EF4-FFF2-40B4-BE49-F238E27FC236}">
                <a16:creationId xmlns:a16="http://schemas.microsoft.com/office/drawing/2014/main" id="{F17A9854-95D6-811E-9019-02BA8D76450C}"/>
              </a:ext>
            </a:extLst>
          </p:cNvPr>
          <p:cNvPicPr>
            <a:picLocks noChangeAspect="1"/>
          </p:cNvPicPr>
          <p:nvPr/>
        </p:nvPicPr>
        <p:blipFill rotWithShape="1">
          <a:blip r:embed="rId2"/>
          <a:srcRect/>
          <a:stretch/>
        </p:blipFill>
        <p:spPr>
          <a:xfrm>
            <a:off x="869371" y="6686654"/>
            <a:ext cx="1896172" cy="3621022"/>
          </a:xfrm>
          <a:prstGeom prst="rect">
            <a:avLst/>
          </a:prstGeom>
        </p:spPr>
      </p:pic>
      <p:pic>
        <p:nvPicPr>
          <p:cNvPr id="51" name="Picture 4" descr="Visa Direct logo | Payments NEXT">
            <a:extLst>
              <a:ext uri="{FF2B5EF4-FFF2-40B4-BE49-F238E27FC236}">
                <a16:creationId xmlns:a16="http://schemas.microsoft.com/office/drawing/2014/main" id="{140B0636-9FC7-909D-1022-8A5072D48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160" y="7770230"/>
            <a:ext cx="1483566" cy="1483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2" name="Straight Arrow Connector 51">
            <a:extLst>
              <a:ext uri="{FF2B5EF4-FFF2-40B4-BE49-F238E27FC236}">
                <a16:creationId xmlns:a16="http://schemas.microsoft.com/office/drawing/2014/main" id="{DCDF0B82-6FBE-62F6-364E-3B48D98CAD7D}"/>
              </a:ext>
            </a:extLst>
          </p:cNvPr>
          <p:cNvCxnSpPr>
            <a:cxnSpLocks/>
          </p:cNvCxnSpPr>
          <p:nvPr/>
        </p:nvCxnSpPr>
        <p:spPr>
          <a:xfrm>
            <a:off x="3085008" y="7715283"/>
            <a:ext cx="346508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E717AA5A-1F79-5591-6A93-650666DEC60E}"/>
              </a:ext>
            </a:extLst>
          </p:cNvPr>
          <p:cNvCxnSpPr>
            <a:cxnSpLocks/>
          </p:cNvCxnSpPr>
          <p:nvPr/>
        </p:nvCxnSpPr>
        <p:spPr>
          <a:xfrm flipH="1">
            <a:off x="3085008" y="9454439"/>
            <a:ext cx="344679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65" name="Google Shape;284;p31">
            <a:extLst>
              <a:ext uri="{FF2B5EF4-FFF2-40B4-BE49-F238E27FC236}">
                <a16:creationId xmlns:a16="http://schemas.microsoft.com/office/drawing/2014/main" id="{A829D0A3-4616-B9FB-A689-05D349863186}"/>
              </a:ext>
            </a:extLst>
          </p:cNvPr>
          <p:cNvGrpSpPr>
            <a:grpSpLocks noChangeAspect="1"/>
          </p:cNvGrpSpPr>
          <p:nvPr/>
        </p:nvGrpSpPr>
        <p:grpSpPr>
          <a:xfrm>
            <a:off x="4649681" y="7009432"/>
            <a:ext cx="504000" cy="503999"/>
            <a:chOff x="1836887" y="5986947"/>
            <a:chExt cx="235744" cy="228600"/>
          </a:xfrm>
        </p:grpSpPr>
        <p:sp>
          <p:nvSpPr>
            <p:cNvPr id="66" name="Google Shape;285;p31">
              <a:extLst>
                <a:ext uri="{FF2B5EF4-FFF2-40B4-BE49-F238E27FC236}">
                  <a16:creationId xmlns:a16="http://schemas.microsoft.com/office/drawing/2014/main" id="{40CA38A7-C51C-AE98-68A8-5D86B02BA047}"/>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67" name="Google Shape;286;p31">
              <a:extLst>
                <a:ext uri="{FF2B5EF4-FFF2-40B4-BE49-F238E27FC236}">
                  <a16:creationId xmlns:a16="http://schemas.microsoft.com/office/drawing/2014/main" id="{9F230ADA-4610-9ED0-8FAE-6CB2697101BF}"/>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a:t>
              </a:r>
              <a:endParaRPr sz="3600" dirty="0">
                <a:solidFill>
                  <a:srgbClr val="FFFFFF"/>
                </a:solidFill>
              </a:endParaRPr>
            </a:p>
          </p:txBody>
        </p:sp>
      </p:grpSp>
      <p:grpSp>
        <p:nvGrpSpPr>
          <p:cNvPr id="68" name="Google Shape;284;p31">
            <a:extLst>
              <a:ext uri="{FF2B5EF4-FFF2-40B4-BE49-F238E27FC236}">
                <a16:creationId xmlns:a16="http://schemas.microsoft.com/office/drawing/2014/main" id="{3FB5F5CD-039F-4FBA-A3A9-B47B38DF7B20}"/>
              </a:ext>
            </a:extLst>
          </p:cNvPr>
          <p:cNvGrpSpPr>
            <a:grpSpLocks noChangeAspect="1"/>
          </p:cNvGrpSpPr>
          <p:nvPr/>
        </p:nvGrpSpPr>
        <p:grpSpPr>
          <a:xfrm>
            <a:off x="4649681" y="9708552"/>
            <a:ext cx="504000" cy="503999"/>
            <a:chOff x="1836887" y="5986947"/>
            <a:chExt cx="235744" cy="228600"/>
          </a:xfrm>
        </p:grpSpPr>
        <p:sp>
          <p:nvSpPr>
            <p:cNvPr id="69" name="Google Shape;285;p31">
              <a:extLst>
                <a:ext uri="{FF2B5EF4-FFF2-40B4-BE49-F238E27FC236}">
                  <a16:creationId xmlns:a16="http://schemas.microsoft.com/office/drawing/2014/main" id="{4B62AA37-FA44-3F96-0A06-639292973C17}"/>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70" name="Google Shape;286;p31">
              <a:extLst>
                <a:ext uri="{FF2B5EF4-FFF2-40B4-BE49-F238E27FC236}">
                  <a16:creationId xmlns:a16="http://schemas.microsoft.com/office/drawing/2014/main" id="{0B8C02C7-95E5-9F78-408C-B3C104787B7F}"/>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a:t>
              </a:r>
              <a:endParaRPr sz="3600" dirty="0">
                <a:solidFill>
                  <a:srgbClr val="FFFFFF"/>
                </a:solidFill>
              </a:endParaRPr>
            </a:p>
          </p:txBody>
        </p:sp>
      </p:grpSp>
      <p:sp>
        <p:nvSpPr>
          <p:cNvPr id="71" name="TextBox 70">
            <a:extLst>
              <a:ext uri="{FF2B5EF4-FFF2-40B4-BE49-F238E27FC236}">
                <a16:creationId xmlns:a16="http://schemas.microsoft.com/office/drawing/2014/main" id="{38171F30-A1C8-00EF-8E7F-9C7B89ED95E6}"/>
              </a:ext>
            </a:extLst>
          </p:cNvPr>
          <p:cNvSpPr txBox="1"/>
          <p:nvPr/>
        </p:nvSpPr>
        <p:spPr>
          <a:xfrm>
            <a:off x="10823009" y="5707589"/>
            <a:ext cx="6552028" cy="820674"/>
          </a:xfrm>
          <a:prstGeom prst="rect">
            <a:avLst/>
          </a:prstGeom>
          <a:noFill/>
        </p:spPr>
        <p:txBody>
          <a:bodyPr wrap="square">
            <a:spAutoFit/>
          </a:bodyPr>
          <a:lstStyle/>
          <a:p>
            <a:pPr>
              <a:lnSpc>
                <a:spcPct val="150000"/>
              </a:lnSpc>
            </a:pPr>
            <a:r>
              <a:rPr lang="en-US" sz="3600" dirty="0">
                <a:latin typeface="+mj-lt"/>
              </a:rPr>
              <a:t>Alias Resolve Request</a:t>
            </a:r>
          </a:p>
        </p:txBody>
      </p:sp>
      <p:grpSp>
        <p:nvGrpSpPr>
          <p:cNvPr id="72" name="Google Shape;284;p31">
            <a:extLst>
              <a:ext uri="{FF2B5EF4-FFF2-40B4-BE49-F238E27FC236}">
                <a16:creationId xmlns:a16="http://schemas.microsoft.com/office/drawing/2014/main" id="{74510C7A-E4C0-4015-C21A-7EAFD3547BAF}"/>
              </a:ext>
            </a:extLst>
          </p:cNvPr>
          <p:cNvGrpSpPr>
            <a:grpSpLocks noChangeAspect="1"/>
          </p:cNvGrpSpPr>
          <p:nvPr/>
        </p:nvGrpSpPr>
        <p:grpSpPr>
          <a:xfrm>
            <a:off x="10251677" y="6015213"/>
            <a:ext cx="504000" cy="503999"/>
            <a:chOff x="1836887" y="5986947"/>
            <a:chExt cx="235744" cy="228600"/>
          </a:xfrm>
        </p:grpSpPr>
        <p:sp>
          <p:nvSpPr>
            <p:cNvPr id="73" name="Google Shape;285;p31">
              <a:extLst>
                <a:ext uri="{FF2B5EF4-FFF2-40B4-BE49-F238E27FC236}">
                  <a16:creationId xmlns:a16="http://schemas.microsoft.com/office/drawing/2014/main" id="{1AA0991E-16A2-6008-4028-E86D51F4311A}"/>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74" name="Google Shape;286;p31">
              <a:extLst>
                <a:ext uri="{FF2B5EF4-FFF2-40B4-BE49-F238E27FC236}">
                  <a16:creationId xmlns:a16="http://schemas.microsoft.com/office/drawing/2014/main" id="{8F90639E-3EEE-90A4-B4A8-0EC94F45F75E}"/>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a:t>
              </a:r>
              <a:endParaRPr sz="3600" dirty="0">
                <a:solidFill>
                  <a:srgbClr val="FFFFFF"/>
                </a:solidFill>
              </a:endParaRPr>
            </a:p>
          </p:txBody>
        </p:sp>
      </p:grpSp>
      <p:grpSp>
        <p:nvGrpSpPr>
          <p:cNvPr id="75" name="Google Shape;284;p31">
            <a:extLst>
              <a:ext uri="{FF2B5EF4-FFF2-40B4-BE49-F238E27FC236}">
                <a16:creationId xmlns:a16="http://schemas.microsoft.com/office/drawing/2014/main" id="{335F7FD0-EC2F-AD8F-5B11-ACBA1AD09A25}"/>
              </a:ext>
            </a:extLst>
          </p:cNvPr>
          <p:cNvGrpSpPr>
            <a:grpSpLocks noChangeAspect="1"/>
          </p:cNvGrpSpPr>
          <p:nvPr/>
        </p:nvGrpSpPr>
        <p:grpSpPr>
          <a:xfrm>
            <a:off x="10251677" y="6903329"/>
            <a:ext cx="504000" cy="503999"/>
            <a:chOff x="1836887" y="5986947"/>
            <a:chExt cx="235744" cy="228600"/>
          </a:xfrm>
        </p:grpSpPr>
        <p:sp>
          <p:nvSpPr>
            <p:cNvPr id="76" name="Google Shape;285;p31">
              <a:extLst>
                <a:ext uri="{FF2B5EF4-FFF2-40B4-BE49-F238E27FC236}">
                  <a16:creationId xmlns:a16="http://schemas.microsoft.com/office/drawing/2014/main" id="{CBF83863-38F9-E3B3-BE2B-EDD916FF144A}"/>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77" name="Google Shape;286;p31">
              <a:extLst>
                <a:ext uri="{FF2B5EF4-FFF2-40B4-BE49-F238E27FC236}">
                  <a16:creationId xmlns:a16="http://schemas.microsoft.com/office/drawing/2014/main" id="{D1E64A78-CD02-8C47-FEA2-33784E3594C3}"/>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a:t>
              </a:r>
              <a:endParaRPr sz="3600" dirty="0">
                <a:solidFill>
                  <a:srgbClr val="FFFFFF"/>
                </a:solidFill>
              </a:endParaRPr>
            </a:p>
          </p:txBody>
        </p:sp>
      </p:grpSp>
      <p:sp>
        <p:nvSpPr>
          <p:cNvPr id="78" name="Rounded Rectangle 77">
            <a:extLst>
              <a:ext uri="{FF2B5EF4-FFF2-40B4-BE49-F238E27FC236}">
                <a16:creationId xmlns:a16="http://schemas.microsoft.com/office/drawing/2014/main" id="{3B30F223-460E-3B92-8EF4-8E4DEB3754CD}"/>
              </a:ext>
            </a:extLst>
          </p:cNvPr>
          <p:cNvSpPr/>
          <p:nvPr/>
        </p:nvSpPr>
        <p:spPr>
          <a:xfrm>
            <a:off x="9760614" y="5404408"/>
            <a:ext cx="11035108" cy="7845484"/>
          </a:xfrm>
          <a:prstGeom prst="roundRect">
            <a:avLst>
              <a:gd name="adj" fmla="val 393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3600">
              <a:solidFill>
                <a:schemeClr val="tx1"/>
              </a:solidFill>
            </a:endParaRPr>
          </a:p>
        </p:txBody>
      </p:sp>
      <p:sp>
        <p:nvSpPr>
          <p:cNvPr id="79" name="TextBox 78">
            <a:extLst>
              <a:ext uri="{FF2B5EF4-FFF2-40B4-BE49-F238E27FC236}">
                <a16:creationId xmlns:a16="http://schemas.microsoft.com/office/drawing/2014/main" id="{03784503-445E-EE7F-3570-41468970ECC5}"/>
              </a:ext>
            </a:extLst>
          </p:cNvPr>
          <p:cNvSpPr txBox="1"/>
          <p:nvPr/>
        </p:nvSpPr>
        <p:spPr>
          <a:xfrm>
            <a:off x="10848124" y="7593812"/>
            <a:ext cx="9818714" cy="5372625"/>
          </a:xfrm>
          <a:prstGeom prst="rect">
            <a:avLst/>
          </a:prstGeom>
          <a:noFill/>
        </p:spPr>
        <p:txBody>
          <a:bodyPr wrap="square">
            <a:spAutoFit/>
          </a:bodyPr>
          <a:lstStyle/>
          <a:p>
            <a:pPr algn="l">
              <a:lnSpc>
                <a:spcPct val="150000"/>
              </a:lnSpc>
            </a:pPr>
            <a:r>
              <a:rPr lang="en-US" sz="2100" dirty="0">
                <a:latin typeface="Consolas" panose="020B0609020204030204" pitchFamily="49" charset="0"/>
                <a:ea typeface="Calibri Light" panose="020F0302020204030204" pitchFamily="34" charset="0"/>
                <a:cs typeface="Calibri Light" panose="020F0302020204030204" pitchFamily="34" charset="0"/>
              </a:rPr>
              <a:t>{alias: “+639561221750", aliasType: "01", primaryAccountNumber: “7000110622011110",…}</a:t>
            </a:r>
          </a:p>
          <a:p>
            <a:pPr algn="l">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alias: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"+639561221750“</a:t>
            </a:r>
          </a:p>
          <a:p>
            <a:pPr algn="l">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aliasType: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"01“</a:t>
            </a:r>
          </a:p>
          <a:p>
            <a:pPr algn="l">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cardType: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"Visa Classic“</a:t>
            </a:r>
          </a:p>
          <a:p>
            <a:pPr algn="l">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city: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“Manila“</a:t>
            </a:r>
          </a:p>
          <a:p>
            <a:pPr algn="l">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country: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“PH“</a:t>
            </a:r>
          </a:p>
          <a:p>
            <a:pPr algn="l">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issuerName: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“UnionBank of the Philippines“</a:t>
            </a:r>
          </a:p>
          <a:p>
            <a:pPr algn="l">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name: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“Jonna Jose“</a:t>
            </a:r>
          </a:p>
          <a:p>
            <a:pPr algn="l">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postalCode: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"80130“</a:t>
            </a:r>
          </a:p>
          <a:p>
            <a:pPr algn="l">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primaryAccountNumber:</a:t>
            </a:r>
            <a:r>
              <a:rPr lang="en-US" sz="2100" dirty="0">
                <a:solidFill>
                  <a:srgbClr val="FF0000"/>
                </a:solidFill>
                <a:latin typeface="Consolas" panose="020B0609020204030204" pitchFamily="49" charset="0"/>
                <a:ea typeface="Calibri Light" panose="020F0302020204030204" pitchFamily="34" charset="0"/>
                <a:cs typeface="Calibri Light" panose="020F0302020204030204" pitchFamily="34" charset="0"/>
              </a:rPr>
              <a:t>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"7000110622011110"</a:t>
            </a:r>
          </a:p>
        </p:txBody>
      </p:sp>
      <p:sp>
        <p:nvSpPr>
          <p:cNvPr id="80" name="TextBox 79">
            <a:extLst>
              <a:ext uri="{FF2B5EF4-FFF2-40B4-BE49-F238E27FC236}">
                <a16:creationId xmlns:a16="http://schemas.microsoft.com/office/drawing/2014/main" id="{3DE38F7E-253B-61E7-A93B-9F80C40B0DC7}"/>
              </a:ext>
            </a:extLst>
          </p:cNvPr>
          <p:cNvSpPr txBox="1"/>
          <p:nvPr/>
        </p:nvSpPr>
        <p:spPr>
          <a:xfrm>
            <a:off x="891442" y="10601061"/>
            <a:ext cx="1800446"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(Lucy)</a:t>
            </a:r>
          </a:p>
        </p:txBody>
      </p:sp>
      <p:grpSp>
        <p:nvGrpSpPr>
          <p:cNvPr id="81" name="Group 80">
            <a:extLst>
              <a:ext uri="{FF2B5EF4-FFF2-40B4-BE49-F238E27FC236}">
                <a16:creationId xmlns:a16="http://schemas.microsoft.com/office/drawing/2014/main" id="{A3084C95-3610-80BA-4FFC-31891886331A}"/>
              </a:ext>
            </a:extLst>
          </p:cNvPr>
          <p:cNvGrpSpPr/>
          <p:nvPr/>
        </p:nvGrpSpPr>
        <p:grpSpPr>
          <a:xfrm>
            <a:off x="936966" y="3356625"/>
            <a:ext cx="1800446" cy="1800000"/>
            <a:chOff x="691231" y="1113585"/>
            <a:chExt cx="900223" cy="900000"/>
          </a:xfrm>
        </p:grpSpPr>
        <p:sp>
          <p:nvSpPr>
            <p:cNvPr id="82" name="Oval 81">
              <a:extLst>
                <a:ext uri="{FF2B5EF4-FFF2-40B4-BE49-F238E27FC236}">
                  <a16:creationId xmlns:a16="http://schemas.microsoft.com/office/drawing/2014/main" id="{937F89AE-6CC0-1769-AA63-A6C0609DE847}"/>
                </a:ext>
              </a:extLst>
            </p:cNvPr>
            <p:cNvSpPr>
              <a:spLocks noChangeAspect="1"/>
            </p:cNvSpPr>
            <p:nvPr/>
          </p:nvSpPr>
          <p:spPr>
            <a:xfrm>
              <a:off x="691231"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83" name="TextBox 82">
              <a:extLst>
                <a:ext uri="{FF2B5EF4-FFF2-40B4-BE49-F238E27FC236}">
                  <a16:creationId xmlns:a16="http://schemas.microsoft.com/office/drawing/2014/main" id="{D40CDA05-9A94-BBFD-0417-D5167651100A}"/>
                </a:ext>
              </a:extLst>
            </p:cNvPr>
            <p:cNvSpPr txBox="1"/>
            <p:nvPr/>
          </p:nvSpPr>
          <p:spPr>
            <a:xfrm>
              <a:off x="691231" y="1632936"/>
              <a:ext cx="900223"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solidFill>
                  <a:latin typeface="+mj-lt"/>
                </a:rPr>
                <a:t>Payer Wallet (Sender)</a:t>
              </a:r>
            </a:p>
          </p:txBody>
        </p:sp>
        <p:pic>
          <p:nvPicPr>
            <p:cNvPr id="84" name="Picture 83">
              <a:extLst>
                <a:ext uri="{FF2B5EF4-FFF2-40B4-BE49-F238E27FC236}">
                  <a16:creationId xmlns:a16="http://schemas.microsoft.com/office/drawing/2014/main" id="{BC1E5AB0-3804-EE6A-8B4B-A849A7F218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2" y="1202957"/>
              <a:ext cx="401480" cy="403160"/>
            </a:xfrm>
            <a:prstGeom prst="rect">
              <a:avLst/>
            </a:prstGeom>
          </p:spPr>
        </p:pic>
      </p:grpSp>
      <p:grpSp>
        <p:nvGrpSpPr>
          <p:cNvPr id="85" name="Group 84">
            <a:extLst>
              <a:ext uri="{FF2B5EF4-FFF2-40B4-BE49-F238E27FC236}">
                <a16:creationId xmlns:a16="http://schemas.microsoft.com/office/drawing/2014/main" id="{D0BBC56C-D035-A7A0-C0AB-A6FC14E75496}"/>
              </a:ext>
            </a:extLst>
          </p:cNvPr>
          <p:cNvGrpSpPr/>
          <p:nvPr/>
        </p:nvGrpSpPr>
        <p:grpSpPr>
          <a:xfrm>
            <a:off x="21490507" y="3334646"/>
            <a:ext cx="1810520" cy="1800000"/>
            <a:chOff x="10470994" y="1113585"/>
            <a:chExt cx="905260" cy="900000"/>
          </a:xfrm>
        </p:grpSpPr>
        <p:grpSp>
          <p:nvGrpSpPr>
            <p:cNvPr id="86" name="Group 85">
              <a:extLst>
                <a:ext uri="{FF2B5EF4-FFF2-40B4-BE49-F238E27FC236}">
                  <a16:creationId xmlns:a16="http://schemas.microsoft.com/office/drawing/2014/main" id="{A7C61CF0-ACDD-F44B-FF27-815E4EE9B883}"/>
                </a:ext>
              </a:extLst>
            </p:cNvPr>
            <p:cNvGrpSpPr/>
            <p:nvPr/>
          </p:nvGrpSpPr>
          <p:grpSpPr>
            <a:xfrm>
              <a:off x="10470994" y="1113585"/>
              <a:ext cx="905260" cy="900000"/>
              <a:chOff x="10470994" y="1113585"/>
              <a:chExt cx="905260" cy="900000"/>
            </a:xfrm>
          </p:grpSpPr>
          <p:sp>
            <p:nvSpPr>
              <p:cNvPr id="88" name="Oval 87">
                <a:extLst>
                  <a:ext uri="{FF2B5EF4-FFF2-40B4-BE49-F238E27FC236}">
                    <a16:creationId xmlns:a16="http://schemas.microsoft.com/office/drawing/2014/main" id="{583DAA5D-CBF5-429C-8719-BAF279634091}"/>
                  </a:ext>
                </a:extLst>
              </p:cNvPr>
              <p:cNvSpPr>
                <a:spLocks noChangeAspect="1"/>
              </p:cNvSpPr>
              <p:nvPr/>
            </p:nvSpPr>
            <p:spPr>
              <a:xfrm>
                <a:off x="10470994"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89" name="TextBox 88">
                <a:extLst>
                  <a:ext uri="{FF2B5EF4-FFF2-40B4-BE49-F238E27FC236}">
                    <a16:creationId xmlns:a16="http://schemas.microsoft.com/office/drawing/2014/main" id="{168F403A-C0CF-CF9A-2801-4E13EC5AEAAE}"/>
                  </a:ext>
                </a:extLst>
              </p:cNvPr>
              <p:cNvSpPr txBox="1"/>
              <p:nvPr/>
            </p:nvSpPr>
            <p:spPr>
              <a:xfrm>
                <a:off x="10476031" y="1559354"/>
                <a:ext cx="900223"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0"/>
                  </a:spcBef>
                  <a:defRPr/>
                </a:pPr>
                <a:r>
                  <a:rPr lang="en-US" sz="2000" b="1">
                    <a:solidFill>
                      <a:srgbClr val="002060">
                        <a:alpha val="50000"/>
                      </a:srgbClr>
                    </a:solidFill>
                    <a:latin typeface="+mj-lt"/>
                  </a:rPr>
                  <a:t>Payee (Receiver)</a:t>
                </a:r>
              </a:p>
              <a:p>
                <a:pPr defTabSz="2437792">
                  <a:spcBef>
                    <a:spcPts val="0"/>
                  </a:spcBef>
                  <a:defRPr/>
                </a:pPr>
                <a:r>
                  <a:rPr lang="en-US" sz="2000" b="1">
                    <a:solidFill>
                      <a:srgbClr val="002060">
                        <a:alpha val="50000"/>
                      </a:srgbClr>
                    </a:solidFill>
                    <a:latin typeface="+mj-lt"/>
                  </a:rPr>
                  <a:t>account</a:t>
                </a:r>
              </a:p>
            </p:txBody>
          </p:sp>
        </p:grpSp>
        <p:pic>
          <p:nvPicPr>
            <p:cNvPr id="87" name="Picture 86">
              <a:extLst>
                <a:ext uri="{FF2B5EF4-FFF2-40B4-BE49-F238E27FC236}">
                  <a16:creationId xmlns:a16="http://schemas.microsoft.com/office/drawing/2014/main" id="{886BAB42-E281-C4B4-F37E-915CE849F682}"/>
                </a:ext>
              </a:extLst>
            </p:cNvPr>
            <p:cNvPicPr>
              <a:picLocks noChangeAspect="1"/>
            </p:cNvPicPr>
            <p:nvPr/>
          </p:nvPicPr>
          <p:blipFill>
            <a:blip r:embed="rId4" cstate="email">
              <a:alphaModFix amt="50000"/>
              <a:extLst>
                <a:ext uri="{28A0092B-C50C-407E-A947-70E740481C1C}">
                  <a14:useLocalDpi xmlns:a14="http://schemas.microsoft.com/office/drawing/2010/main"/>
                </a:ext>
              </a:extLst>
            </a:blip>
            <a:stretch>
              <a:fillRect/>
            </a:stretch>
          </p:blipFill>
          <p:spPr>
            <a:xfrm>
              <a:off x="10731091" y="1199363"/>
              <a:ext cx="379805" cy="381395"/>
            </a:xfrm>
            <a:prstGeom prst="rect">
              <a:avLst/>
            </a:prstGeom>
          </p:spPr>
        </p:pic>
      </p:grpSp>
      <p:grpSp>
        <p:nvGrpSpPr>
          <p:cNvPr id="90" name="Group 89">
            <a:extLst>
              <a:ext uri="{FF2B5EF4-FFF2-40B4-BE49-F238E27FC236}">
                <a16:creationId xmlns:a16="http://schemas.microsoft.com/office/drawing/2014/main" id="{30D11BC5-0FFF-C44C-46DF-F71BCF3173CF}"/>
              </a:ext>
            </a:extLst>
          </p:cNvPr>
          <p:cNvGrpSpPr/>
          <p:nvPr/>
        </p:nvGrpSpPr>
        <p:grpSpPr>
          <a:xfrm>
            <a:off x="6919413" y="3344215"/>
            <a:ext cx="1800000" cy="1800000"/>
            <a:chOff x="3809677" y="1113585"/>
            <a:chExt cx="900000" cy="900000"/>
          </a:xfrm>
        </p:grpSpPr>
        <p:sp>
          <p:nvSpPr>
            <p:cNvPr id="91" name="Oval 90">
              <a:extLst>
                <a:ext uri="{FF2B5EF4-FFF2-40B4-BE49-F238E27FC236}">
                  <a16:creationId xmlns:a16="http://schemas.microsoft.com/office/drawing/2014/main" id="{71744610-9DB9-13B8-E0E8-18A765542608}"/>
                </a:ext>
              </a:extLst>
            </p:cNvPr>
            <p:cNvSpPr>
              <a:spLocks noChangeAspect="1"/>
            </p:cNvSpPr>
            <p:nvPr/>
          </p:nvSpPr>
          <p:spPr>
            <a:xfrm>
              <a:off x="3809677"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92" name="Picture 91">
              <a:extLst>
                <a:ext uri="{FF2B5EF4-FFF2-40B4-BE49-F238E27FC236}">
                  <a16:creationId xmlns:a16="http://schemas.microsoft.com/office/drawing/2014/main" id="{86DD13D6-284F-4BE3-12BE-1B94516E93FB}"/>
                </a:ext>
              </a:extLst>
            </p:cNvPr>
            <p:cNvPicPr>
              <a:picLocks noChangeAspect="1"/>
            </p:cNvPicPr>
            <p:nvPr/>
          </p:nvPicPr>
          <p:blipFill rotWithShape="1">
            <a:blip r:embed="rId5">
              <a:clrChange>
                <a:clrFrom>
                  <a:srgbClr val="FFFFFF"/>
                </a:clrFrom>
                <a:clrTo>
                  <a:srgbClr val="FFFFFF">
                    <a:alpha val="0"/>
                  </a:srgbClr>
                </a:clrTo>
              </a:clrChange>
            </a:blip>
            <a:srcRect l="15340" t="82396" r="70873" b="4189"/>
            <a:stretch/>
          </p:blipFill>
          <p:spPr>
            <a:xfrm>
              <a:off x="3924357" y="1337796"/>
              <a:ext cx="666173" cy="294344"/>
            </a:xfrm>
            <a:prstGeom prst="rect">
              <a:avLst/>
            </a:prstGeom>
          </p:spPr>
        </p:pic>
        <p:sp>
          <p:nvSpPr>
            <p:cNvPr id="93" name="TextBox 92">
              <a:extLst>
                <a:ext uri="{FF2B5EF4-FFF2-40B4-BE49-F238E27FC236}">
                  <a16:creationId xmlns:a16="http://schemas.microsoft.com/office/drawing/2014/main" id="{21E269C5-2AFE-56AE-F28B-D6C8B1411FC5}"/>
                </a:ext>
              </a:extLst>
            </p:cNvPr>
            <p:cNvSpPr txBox="1"/>
            <p:nvPr/>
          </p:nvSpPr>
          <p:spPr>
            <a:xfrm>
              <a:off x="3841020" y="1673562"/>
              <a:ext cx="832848" cy="138500"/>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solidFill>
                  <a:latin typeface="+mj-lt"/>
                </a:rPr>
                <a:t>Visa</a:t>
              </a:r>
            </a:p>
          </p:txBody>
        </p:sp>
      </p:grpSp>
      <p:cxnSp>
        <p:nvCxnSpPr>
          <p:cNvPr id="94" name="Connector: Elbow 80">
            <a:extLst>
              <a:ext uri="{FF2B5EF4-FFF2-40B4-BE49-F238E27FC236}">
                <a16:creationId xmlns:a16="http://schemas.microsoft.com/office/drawing/2014/main" id="{D55600F0-66C9-5693-63AB-2AC1DD5786D2}"/>
              </a:ext>
            </a:extLst>
          </p:cNvPr>
          <p:cNvCxnSpPr>
            <a:cxnSpLocks/>
          </p:cNvCxnSpPr>
          <p:nvPr/>
        </p:nvCxnSpPr>
        <p:spPr>
          <a:xfrm>
            <a:off x="2847961" y="4248513"/>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47930542-4210-3D4A-AE40-C7103BBF3953}"/>
              </a:ext>
            </a:extLst>
          </p:cNvPr>
          <p:cNvGrpSpPr/>
          <p:nvPr/>
        </p:nvGrpSpPr>
        <p:grpSpPr>
          <a:xfrm>
            <a:off x="3932499" y="3344215"/>
            <a:ext cx="1800000" cy="1800000"/>
            <a:chOff x="2174124" y="1113585"/>
            <a:chExt cx="900000" cy="900000"/>
          </a:xfrm>
        </p:grpSpPr>
        <p:pic>
          <p:nvPicPr>
            <p:cNvPr id="96" name="Picture 61">
              <a:extLst>
                <a:ext uri="{FF2B5EF4-FFF2-40B4-BE49-F238E27FC236}">
                  <a16:creationId xmlns:a16="http://schemas.microsoft.com/office/drawing/2014/main" id="{D6982768-3053-E0D4-FC1A-4127C757D264}"/>
                </a:ext>
              </a:extLst>
            </p:cNvPr>
            <p:cNvPicPr>
              <a:picLocks noChangeAspect="1"/>
            </p:cNvPicPr>
            <p:nvPr/>
          </p:nvPicPr>
          <p:blipFill>
            <a:blip r:embed="rId6" cstate="email">
              <a:alphaModFix amt="50000"/>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2479209" y="1247311"/>
              <a:ext cx="306722" cy="293339"/>
            </a:xfrm>
            <a:prstGeom prst="rect">
              <a:avLst/>
            </a:prstGeom>
          </p:spPr>
        </p:pic>
        <p:sp>
          <p:nvSpPr>
            <p:cNvPr id="97" name="Oval 96">
              <a:extLst>
                <a:ext uri="{FF2B5EF4-FFF2-40B4-BE49-F238E27FC236}">
                  <a16:creationId xmlns:a16="http://schemas.microsoft.com/office/drawing/2014/main" id="{EEA85953-6EFC-8CC7-DFF1-4D5454C30114}"/>
                </a:ext>
              </a:extLst>
            </p:cNvPr>
            <p:cNvSpPr>
              <a:spLocks noChangeAspect="1"/>
            </p:cNvSpPr>
            <p:nvPr/>
          </p:nvSpPr>
          <p:spPr>
            <a:xfrm>
              <a:off x="2174124"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98" name="Visa card one inverse">
              <a:extLst>
                <a:ext uri="{FF2B5EF4-FFF2-40B4-BE49-F238E27FC236}">
                  <a16:creationId xmlns:a16="http://schemas.microsoft.com/office/drawing/2014/main" id="{D07FEECB-19DD-AA6A-3A35-5EF87E4B976B}"/>
                </a:ext>
              </a:extLst>
            </p:cNvPr>
            <p:cNvPicPr>
              <a:picLocks noChangeAspect="1"/>
            </p:cNvPicPr>
            <p:nvPr/>
          </p:nvPicPr>
          <p:blipFill>
            <a:blip r:embed="rId8" cstate="screen">
              <a:alphaModFix amt="50000"/>
              <a:extLst>
                <a:ext uri="{28A0092B-C50C-407E-A947-70E740481C1C}">
                  <a14:useLocalDpi xmlns:a14="http://schemas.microsoft.com/office/drawing/2010/main"/>
                </a:ext>
              </a:extLst>
            </a:blip>
            <a:stretch>
              <a:fillRect/>
            </a:stretch>
          </p:blipFill>
          <p:spPr>
            <a:xfrm>
              <a:off x="2701124" y="1494947"/>
              <a:ext cx="167183" cy="107878"/>
            </a:xfrm>
            <a:prstGeom prst="rect">
              <a:avLst/>
            </a:prstGeom>
          </p:spPr>
        </p:pic>
        <p:sp>
          <p:nvSpPr>
            <p:cNvPr id="99" name="TextBox 98">
              <a:extLst>
                <a:ext uri="{FF2B5EF4-FFF2-40B4-BE49-F238E27FC236}">
                  <a16:creationId xmlns:a16="http://schemas.microsoft.com/office/drawing/2014/main" id="{2105DF9A-6EA2-5C8D-FC6A-D96571576CE3}"/>
                </a:ext>
              </a:extLst>
            </p:cNvPr>
            <p:cNvSpPr txBox="1"/>
            <p:nvPr/>
          </p:nvSpPr>
          <p:spPr>
            <a:xfrm>
              <a:off x="2284030" y="1635674"/>
              <a:ext cx="703835"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alpha val="50000"/>
                    </a:srgbClr>
                  </a:solidFill>
                  <a:latin typeface="+mj-lt"/>
                </a:rPr>
                <a:t>Originating     FI**</a:t>
              </a:r>
            </a:p>
          </p:txBody>
        </p:sp>
      </p:grpSp>
      <p:grpSp>
        <p:nvGrpSpPr>
          <p:cNvPr id="100" name="Group 99">
            <a:extLst>
              <a:ext uri="{FF2B5EF4-FFF2-40B4-BE49-F238E27FC236}">
                <a16:creationId xmlns:a16="http://schemas.microsoft.com/office/drawing/2014/main" id="{E4EEE719-BFB7-9EBC-3EEA-24304B10B456}"/>
              </a:ext>
            </a:extLst>
          </p:cNvPr>
          <p:cNvGrpSpPr/>
          <p:nvPr/>
        </p:nvGrpSpPr>
        <p:grpSpPr>
          <a:xfrm>
            <a:off x="9923009" y="3356626"/>
            <a:ext cx="1800000" cy="1800000"/>
            <a:chOff x="5367797" y="1105914"/>
            <a:chExt cx="900000" cy="900000"/>
          </a:xfrm>
        </p:grpSpPr>
        <p:pic>
          <p:nvPicPr>
            <p:cNvPr id="101" name="Picture 61">
              <a:extLst>
                <a:ext uri="{FF2B5EF4-FFF2-40B4-BE49-F238E27FC236}">
                  <a16:creationId xmlns:a16="http://schemas.microsoft.com/office/drawing/2014/main" id="{21441AE3-2F59-8CA9-8C0B-F710735C3790}"/>
                </a:ext>
              </a:extLst>
            </p:cNvPr>
            <p:cNvPicPr>
              <a:picLocks noChangeAspect="1"/>
            </p:cNvPicPr>
            <p:nvPr/>
          </p:nvPicPr>
          <p:blipFill>
            <a:blip r:embed="rId6" cstate="email">
              <a:alphaModFix amt="50000"/>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5672882" y="1239640"/>
              <a:ext cx="306722" cy="293339"/>
            </a:xfrm>
            <a:prstGeom prst="rect">
              <a:avLst/>
            </a:prstGeom>
          </p:spPr>
        </p:pic>
        <p:sp>
          <p:nvSpPr>
            <p:cNvPr id="102" name="Oval 101">
              <a:extLst>
                <a:ext uri="{FF2B5EF4-FFF2-40B4-BE49-F238E27FC236}">
                  <a16:creationId xmlns:a16="http://schemas.microsoft.com/office/drawing/2014/main" id="{1E83FAD5-C389-E984-0785-190A6581F1DF}"/>
                </a:ext>
              </a:extLst>
            </p:cNvPr>
            <p:cNvSpPr>
              <a:spLocks noChangeAspect="1"/>
            </p:cNvSpPr>
            <p:nvPr/>
          </p:nvSpPr>
          <p:spPr>
            <a:xfrm>
              <a:off x="5367797"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103" name="Visa card one inverse">
              <a:extLst>
                <a:ext uri="{FF2B5EF4-FFF2-40B4-BE49-F238E27FC236}">
                  <a16:creationId xmlns:a16="http://schemas.microsoft.com/office/drawing/2014/main" id="{33852AAF-B2FB-4B22-B12D-B6067FAD9B17}"/>
                </a:ext>
              </a:extLst>
            </p:cNvPr>
            <p:cNvPicPr>
              <a:picLocks noChangeAspect="1"/>
            </p:cNvPicPr>
            <p:nvPr/>
          </p:nvPicPr>
          <p:blipFill>
            <a:blip r:embed="rId8" cstate="screen">
              <a:alphaModFix amt="50000"/>
              <a:extLst>
                <a:ext uri="{28A0092B-C50C-407E-A947-70E740481C1C}">
                  <a14:useLocalDpi xmlns:a14="http://schemas.microsoft.com/office/drawing/2010/main"/>
                </a:ext>
              </a:extLst>
            </a:blip>
            <a:stretch>
              <a:fillRect/>
            </a:stretch>
          </p:blipFill>
          <p:spPr>
            <a:xfrm>
              <a:off x="5894797" y="1487276"/>
              <a:ext cx="167183" cy="107878"/>
            </a:xfrm>
            <a:prstGeom prst="rect">
              <a:avLst/>
            </a:prstGeom>
          </p:spPr>
        </p:pic>
        <p:sp>
          <p:nvSpPr>
            <p:cNvPr id="104" name="TextBox 103">
              <a:extLst>
                <a:ext uri="{FF2B5EF4-FFF2-40B4-BE49-F238E27FC236}">
                  <a16:creationId xmlns:a16="http://schemas.microsoft.com/office/drawing/2014/main" id="{563C4CA0-3E09-C4A2-E4FF-8239D386CAB5}"/>
                </a:ext>
              </a:extLst>
            </p:cNvPr>
            <p:cNvSpPr txBox="1"/>
            <p:nvPr/>
          </p:nvSpPr>
          <p:spPr>
            <a:xfrm>
              <a:off x="5418860" y="1559966"/>
              <a:ext cx="813741"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alpha val="50000"/>
                    </a:srgbClr>
                  </a:solidFill>
                  <a:latin typeface="+mj-lt"/>
                </a:rPr>
                <a:t>Visa Settlement FI***</a:t>
              </a:r>
            </a:p>
          </p:txBody>
        </p:sp>
      </p:grpSp>
      <p:cxnSp>
        <p:nvCxnSpPr>
          <p:cNvPr id="105" name="Connector: Elbow 80">
            <a:extLst>
              <a:ext uri="{FF2B5EF4-FFF2-40B4-BE49-F238E27FC236}">
                <a16:creationId xmlns:a16="http://schemas.microsoft.com/office/drawing/2014/main" id="{13C72225-5CB8-A622-D937-38E8E38D7E0A}"/>
              </a:ext>
            </a:extLst>
          </p:cNvPr>
          <p:cNvCxnSpPr>
            <a:cxnSpLocks/>
          </p:cNvCxnSpPr>
          <p:nvPr/>
        </p:nvCxnSpPr>
        <p:spPr>
          <a:xfrm>
            <a:off x="5835001" y="4248513"/>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80">
            <a:extLst>
              <a:ext uri="{FF2B5EF4-FFF2-40B4-BE49-F238E27FC236}">
                <a16:creationId xmlns:a16="http://schemas.microsoft.com/office/drawing/2014/main" id="{1BC6CC5D-604D-7DC4-F0B7-99C27755679E}"/>
              </a:ext>
            </a:extLst>
          </p:cNvPr>
          <p:cNvCxnSpPr>
            <a:cxnSpLocks/>
          </p:cNvCxnSpPr>
          <p:nvPr/>
        </p:nvCxnSpPr>
        <p:spPr>
          <a:xfrm>
            <a:off x="8864245" y="4248513"/>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80">
            <a:extLst>
              <a:ext uri="{FF2B5EF4-FFF2-40B4-BE49-F238E27FC236}">
                <a16:creationId xmlns:a16="http://schemas.microsoft.com/office/drawing/2014/main" id="{BA949A18-1841-F882-2A76-C19053D16BB3}"/>
              </a:ext>
            </a:extLst>
          </p:cNvPr>
          <p:cNvCxnSpPr>
            <a:cxnSpLocks/>
          </p:cNvCxnSpPr>
          <p:nvPr/>
        </p:nvCxnSpPr>
        <p:spPr>
          <a:xfrm>
            <a:off x="11835127" y="4234645"/>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80">
            <a:extLst>
              <a:ext uri="{FF2B5EF4-FFF2-40B4-BE49-F238E27FC236}">
                <a16:creationId xmlns:a16="http://schemas.microsoft.com/office/drawing/2014/main" id="{27BB110B-6A64-8BE0-984B-F27E7227486D}"/>
              </a:ext>
            </a:extLst>
          </p:cNvPr>
          <p:cNvCxnSpPr>
            <a:cxnSpLocks/>
          </p:cNvCxnSpPr>
          <p:nvPr/>
        </p:nvCxnSpPr>
        <p:spPr>
          <a:xfrm>
            <a:off x="14794305" y="4234645"/>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80">
            <a:extLst>
              <a:ext uri="{FF2B5EF4-FFF2-40B4-BE49-F238E27FC236}">
                <a16:creationId xmlns:a16="http://schemas.microsoft.com/office/drawing/2014/main" id="{904B85A7-7A1F-3A30-0256-078633699BDA}"/>
              </a:ext>
            </a:extLst>
          </p:cNvPr>
          <p:cNvCxnSpPr>
            <a:cxnSpLocks/>
          </p:cNvCxnSpPr>
          <p:nvPr/>
        </p:nvCxnSpPr>
        <p:spPr>
          <a:xfrm>
            <a:off x="17530305" y="4234645"/>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80">
            <a:extLst>
              <a:ext uri="{FF2B5EF4-FFF2-40B4-BE49-F238E27FC236}">
                <a16:creationId xmlns:a16="http://schemas.microsoft.com/office/drawing/2014/main" id="{0A20C94B-131B-EE2A-3ACE-D4F112FA60B6}"/>
              </a:ext>
            </a:extLst>
          </p:cNvPr>
          <p:cNvCxnSpPr>
            <a:cxnSpLocks/>
          </p:cNvCxnSpPr>
          <p:nvPr/>
        </p:nvCxnSpPr>
        <p:spPr>
          <a:xfrm>
            <a:off x="20395425" y="4244215"/>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1CD0B333-4426-A92C-6D64-24B0FBF10052}"/>
              </a:ext>
            </a:extLst>
          </p:cNvPr>
          <p:cNvSpPr txBox="1"/>
          <p:nvPr/>
        </p:nvSpPr>
        <p:spPr>
          <a:xfrm>
            <a:off x="10782533" y="6619791"/>
            <a:ext cx="6552028" cy="820674"/>
          </a:xfrm>
          <a:prstGeom prst="rect">
            <a:avLst/>
          </a:prstGeom>
          <a:noFill/>
        </p:spPr>
        <p:txBody>
          <a:bodyPr wrap="square">
            <a:spAutoFit/>
          </a:bodyPr>
          <a:lstStyle/>
          <a:p>
            <a:pPr>
              <a:lnSpc>
                <a:spcPct val="150000"/>
              </a:lnSpc>
            </a:pPr>
            <a:r>
              <a:rPr lang="en-US" sz="3600" dirty="0">
                <a:latin typeface="+mj-lt"/>
              </a:rPr>
              <a:t>Alias Resolve Response</a:t>
            </a:r>
          </a:p>
        </p:txBody>
      </p:sp>
      <p:grpSp>
        <p:nvGrpSpPr>
          <p:cNvPr id="112" name="Group 111">
            <a:extLst>
              <a:ext uri="{FF2B5EF4-FFF2-40B4-BE49-F238E27FC236}">
                <a16:creationId xmlns:a16="http://schemas.microsoft.com/office/drawing/2014/main" id="{822BBBAB-3A4D-55A1-7F5F-BEDC157CCEF2}"/>
              </a:ext>
            </a:extLst>
          </p:cNvPr>
          <p:cNvGrpSpPr/>
          <p:nvPr/>
        </p:nvGrpSpPr>
        <p:grpSpPr>
          <a:xfrm>
            <a:off x="12464870" y="2508422"/>
            <a:ext cx="7853702" cy="2626224"/>
            <a:chOff x="6231641" y="623941"/>
            <a:chExt cx="3926851" cy="1313112"/>
          </a:xfrm>
        </p:grpSpPr>
        <p:pic>
          <p:nvPicPr>
            <p:cNvPr id="113" name="Picture 112">
              <a:extLst>
                <a:ext uri="{FF2B5EF4-FFF2-40B4-BE49-F238E27FC236}">
                  <a16:creationId xmlns:a16="http://schemas.microsoft.com/office/drawing/2014/main" id="{38A405DB-772E-9FE0-B5AD-903DE1077257}"/>
                </a:ext>
              </a:extLst>
            </p:cNvPr>
            <p:cNvPicPr>
              <a:picLocks noChangeAspect="1"/>
            </p:cNvPicPr>
            <p:nvPr/>
          </p:nvPicPr>
          <p:blipFill rotWithShape="1">
            <a:blip r:embed="rId9">
              <a:alphaModFix amt="50000"/>
            </a:blip>
            <a:srcRect l="27188" t="11942" r="28394" b="11922"/>
            <a:stretch/>
          </p:blipFill>
          <p:spPr>
            <a:xfrm>
              <a:off x="7864359" y="1027139"/>
              <a:ext cx="900000" cy="900000"/>
            </a:xfrm>
            <a:prstGeom prst="rect">
              <a:avLst/>
            </a:prstGeom>
          </p:spPr>
        </p:pic>
        <p:sp>
          <p:nvSpPr>
            <p:cNvPr id="114" name="Google Shape;327;p31">
              <a:extLst>
                <a:ext uri="{FF2B5EF4-FFF2-40B4-BE49-F238E27FC236}">
                  <a16:creationId xmlns:a16="http://schemas.microsoft.com/office/drawing/2014/main" id="{2CEB6706-6902-3ABC-D531-1A4F79E6255A}"/>
                </a:ext>
              </a:extLst>
            </p:cNvPr>
            <p:cNvSpPr txBox="1"/>
            <p:nvPr/>
          </p:nvSpPr>
          <p:spPr>
            <a:xfrm>
              <a:off x="6231641" y="623941"/>
              <a:ext cx="1359311" cy="415499"/>
            </a:xfrm>
            <a:prstGeom prst="rect">
              <a:avLst/>
            </a:prstGeom>
            <a:noFill/>
            <a:ln>
              <a:noFill/>
            </a:ln>
          </p:spPr>
          <p:txBody>
            <a:bodyPr spcFirstLastPara="1" wrap="square" lIns="0" tIns="0" rIns="0" bIns="0" anchor="ctr" anchorCtr="1">
              <a:spAutoFit/>
            </a:bodyPr>
            <a:lstStyle/>
            <a:p>
              <a:pPr algn="ctr">
                <a:lnSpc>
                  <a:spcPct val="90000"/>
                </a:lnSpc>
              </a:pPr>
              <a:r>
                <a:rPr lang="en" sz="2000" b="1" dirty="0">
                  <a:solidFill>
                    <a:srgbClr val="002060">
                      <a:alpha val="50000"/>
                    </a:srgbClr>
                  </a:solidFill>
                  <a:ea typeface="Quattrocento Sans"/>
                  <a:cs typeface="Quattrocento Sans"/>
                  <a:sym typeface="Quattrocento Sans"/>
                </a:rPr>
                <a:t>Cross Network Provider </a:t>
              </a:r>
            </a:p>
            <a:p>
              <a:pPr algn="ctr">
                <a:lnSpc>
                  <a:spcPct val="90000"/>
                </a:lnSpc>
              </a:pPr>
              <a:r>
                <a:rPr lang="en" sz="2000" b="1" dirty="0">
                  <a:solidFill>
                    <a:srgbClr val="002060">
                      <a:alpha val="50000"/>
                    </a:srgbClr>
                  </a:solidFill>
                  <a:ea typeface="Quattrocento Sans"/>
                  <a:cs typeface="Quattrocento Sans"/>
                  <a:sym typeface="Quattrocento Sans"/>
                </a:rPr>
                <a:t>(Union Bank)</a:t>
              </a:r>
              <a:endParaRPr sz="2100" b="1" dirty="0">
                <a:solidFill>
                  <a:schemeClr val="tx1">
                    <a:alpha val="50000"/>
                  </a:schemeClr>
                </a:solidFill>
              </a:endParaRPr>
            </a:p>
          </p:txBody>
        </p:sp>
        <p:grpSp>
          <p:nvGrpSpPr>
            <p:cNvPr id="115" name="Group 114">
              <a:extLst>
                <a:ext uri="{FF2B5EF4-FFF2-40B4-BE49-F238E27FC236}">
                  <a16:creationId xmlns:a16="http://schemas.microsoft.com/office/drawing/2014/main" id="{1CD41F36-5C83-8577-86F9-9FE8A1030716}"/>
                </a:ext>
              </a:extLst>
            </p:cNvPr>
            <p:cNvGrpSpPr/>
            <p:nvPr/>
          </p:nvGrpSpPr>
          <p:grpSpPr>
            <a:xfrm>
              <a:off x="6452851" y="1037053"/>
              <a:ext cx="900000" cy="900000"/>
              <a:chOff x="6625941" y="1105914"/>
              <a:chExt cx="900000" cy="900000"/>
            </a:xfrm>
          </p:grpSpPr>
          <p:pic>
            <p:nvPicPr>
              <p:cNvPr id="121" name="Picture 61">
                <a:extLst>
                  <a:ext uri="{FF2B5EF4-FFF2-40B4-BE49-F238E27FC236}">
                    <a16:creationId xmlns:a16="http://schemas.microsoft.com/office/drawing/2014/main" id="{D66BCFE8-E724-63CD-1FAD-E48AD89F9516}"/>
                  </a:ext>
                </a:extLst>
              </p:cNvPr>
              <p:cNvPicPr>
                <a:picLocks noChangeAspect="1"/>
              </p:cNvPicPr>
              <p:nvPr/>
            </p:nvPicPr>
            <p:blipFill>
              <a:blip r:embed="rId6" cstate="email">
                <a:alphaModFix amt="50000"/>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6931026" y="1239640"/>
                <a:ext cx="306722" cy="293339"/>
              </a:xfrm>
              <a:prstGeom prst="rect">
                <a:avLst/>
              </a:prstGeom>
            </p:spPr>
          </p:pic>
          <p:grpSp>
            <p:nvGrpSpPr>
              <p:cNvPr id="122" name="Group 121">
                <a:extLst>
                  <a:ext uri="{FF2B5EF4-FFF2-40B4-BE49-F238E27FC236}">
                    <a16:creationId xmlns:a16="http://schemas.microsoft.com/office/drawing/2014/main" id="{318A4514-1F25-ECEB-AE8F-CB329BB60EBC}"/>
                  </a:ext>
                </a:extLst>
              </p:cNvPr>
              <p:cNvGrpSpPr/>
              <p:nvPr/>
            </p:nvGrpSpPr>
            <p:grpSpPr>
              <a:xfrm>
                <a:off x="6625941" y="1105914"/>
                <a:ext cx="900000" cy="900000"/>
                <a:chOff x="6625941" y="1105914"/>
                <a:chExt cx="900000" cy="900000"/>
              </a:xfrm>
            </p:grpSpPr>
            <p:sp>
              <p:nvSpPr>
                <p:cNvPr id="123" name="Oval 122">
                  <a:extLst>
                    <a:ext uri="{FF2B5EF4-FFF2-40B4-BE49-F238E27FC236}">
                      <a16:creationId xmlns:a16="http://schemas.microsoft.com/office/drawing/2014/main" id="{C6041C95-9D41-5E27-2499-A5F53F87C659}"/>
                    </a:ext>
                  </a:extLst>
                </p:cNvPr>
                <p:cNvSpPr>
                  <a:spLocks noChangeAspect="1"/>
                </p:cNvSpPr>
                <p:nvPr/>
              </p:nvSpPr>
              <p:spPr>
                <a:xfrm>
                  <a:off x="6625941"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124" name="TextBox 123">
                  <a:extLst>
                    <a:ext uri="{FF2B5EF4-FFF2-40B4-BE49-F238E27FC236}">
                      <a16:creationId xmlns:a16="http://schemas.microsoft.com/office/drawing/2014/main" id="{6523B0E9-3444-B810-7521-101D0D6E5C93}"/>
                    </a:ext>
                  </a:extLst>
                </p:cNvPr>
                <p:cNvSpPr txBox="1"/>
                <p:nvPr/>
              </p:nvSpPr>
              <p:spPr>
                <a:xfrm>
                  <a:off x="6673949" y="1635674"/>
                  <a:ext cx="813741"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alpha val="50000"/>
                        </a:srgbClr>
                      </a:solidFill>
                      <a:latin typeface="+mj-lt"/>
                      <a:cs typeface="Segoe UI Light"/>
                    </a:rPr>
                    <a:t>Payment Manager</a:t>
                  </a:r>
                </a:p>
              </p:txBody>
            </p:sp>
          </p:grpSp>
        </p:grpSp>
        <p:grpSp>
          <p:nvGrpSpPr>
            <p:cNvPr id="116" name="Group 115">
              <a:extLst>
                <a:ext uri="{FF2B5EF4-FFF2-40B4-BE49-F238E27FC236}">
                  <a16:creationId xmlns:a16="http://schemas.microsoft.com/office/drawing/2014/main" id="{EC19D07C-EFD8-6DD1-3466-6E328B5D873A}"/>
                </a:ext>
              </a:extLst>
            </p:cNvPr>
            <p:cNvGrpSpPr/>
            <p:nvPr/>
          </p:nvGrpSpPr>
          <p:grpSpPr>
            <a:xfrm>
              <a:off x="9258492" y="1037053"/>
              <a:ext cx="900000" cy="900000"/>
              <a:chOff x="9258492" y="1037053"/>
              <a:chExt cx="900000" cy="900000"/>
            </a:xfrm>
          </p:grpSpPr>
          <p:grpSp>
            <p:nvGrpSpPr>
              <p:cNvPr id="117" name="Group 116">
                <a:extLst>
                  <a:ext uri="{FF2B5EF4-FFF2-40B4-BE49-F238E27FC236}">
                    <a16:creationId xmlns:a16="http://schemas.microsoft.com/office/drawing/2014/main" id="{5D07ED68-9B32-F74D-FFE8-61D959262328}"/>
                  </a:ext>
                </a:extLst>
              </p:cNvPr>
              <p:cNvGrpSpPr/>
              <p:nvPr/>
            </p:nvGrpSpPr>
            <p:grpSpPr>
              <a:xfrm>
                <a:off x="9258492" y="1037053"/>
                <a:ext cx="900000" cy="900000"/>
                <a:chOff x="9155300" y="1113585"/>
                <a:chExt cx="900000" cy="900000"/>
              </a:xfrm>
            </p:grpSpPr>
            <p:sp>
              <p:nvSpPr>
                <p:cNvPr id="119" name="Oval 118">
                  <a:extLst>
                    <a:ext uri="{FF2B5EF4-FFF2-40B4-BE49-F238E27FC236}">
                      <a16:creationId xmlns:a16="http://schemas.microsoft.com/office/drawing/2014/main" id="{ADA3A6F7-059F-7CC2-46C6-1CDE28689CA3}"/>
                    </a:ext>
                  </a:extLst>
                </p:cNvPr>
                <p:cNvSpPr>
                  <a:spLocks noChangeAspect="1"/>
                </p:cNvSpPr>
                <p:nvPr/>
              </p:nvSpPr>
              <p:spPr>
                <a:xfrm>
                  <a:off x="9155300"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120" name="TextBox 119">
                  <a:extLst>
                    <a:ext uri="{FF2B5EF4-FFF2-40B4-BE49-F238E27FC236}">
                      <a16:creationId xmlns:a16="http://schemas.microsoft.com/office/drawing/2014/main" id="{2C039665-4470-BC12-216E-3CF36043D2F0}"/>
                    </a:ext>
                  </a:extLst>
                </p:cNvPr>
                <p:cNvSpPr txBox="1"/>
                <p:nvPr/>
              </p:nvSpPr>
              <p:spPr>
                <a:xfrm>
                  <a:off x="9190807" y="1698466"/>
                  <a:ext cx="832848" cy="138500"/>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i2i</a:t>
                  </a:r>
                </a:p>
              </p:txBody>
            </p:sp>
          </p:grpSp>
          <p:pic>
            <p:nvPicPr>
              <p:cNvPr id="118" name="Picture 117">
                <a:extLst>
                  <a:ext uri="{FF2B5EF4-FFF2-40B4-BE49-F238E27FC236}">
                    <a16:creationId xmlns:a16="http://schemas.microsoft.com/office/drawing/2014/main" id="{85888EEB-7B1C-0053-55EA-056E2C5CE51B}"/>
                  </a:ext>
                </a:extLst>
              </p:cNvPr>
              <p:cNvPicPr>
                <a:picLocks noChangeAspect="1"/>
              </p:cNvPicPr>
              <p:nvPr/>
            </p:nvPicPr>
            <p:blipFill>
              <a:blip r:embed="rId10">
                <a:alphaModFix amt="50000"/>
              </a:blip>
              <a:stretch>
                <a:fillRect/>
              </a:stretch>
            </p:blipFill>
            <p:spPr>
              <a:xfrm>
                <a:off x="9407500" y="1238690"/>
                <a:ext cx="649721" cy="356061"/>
              </a:xfrm>
              <a:prstGeom prst="rect">
                <a:avLst/>
              </a:prstGeom>
              <a:ln w="10510" cap="flat">
                <a:noFill/>
                <a:prstDash val="solid"/>
                <a:miter/>
              </a:ln>
            </p:spPr>
          </p:pic>
        </p:grpSp>
      </p:grpSp>
      <p:sp>
        <p:nvSpPr>
          <p:cNvPr id="125" name="Google Shape;328;p31">
            <a:extLst>
              <a:ext uri="{FF2B5EF4-FFF2-40B4-BE49-F238E27FC236}">
                <a16:creationId xmlns:a16="http://schemas.microsoft.com/office/drawing/2014/main" id="{F6800C77-9A57-4243-3303-E6C0CBDD85BE}"/>
              </a:ext>
            </a:extLst>
          </p:cNvPr>
          <p:cNvSpPr txBox="1"/>
          <p:nvPr/>
        </p:nvSpPr>
        <p:spPr>
          <a:xfrm>
            <a:off x="18207022" y="2869963"/>
            <a:ext cx="2362350" cy="276999"/>
          </a:xfrm>
          <a:prstGeom prst="rect">
            <a:avLst/>
          </a:prstGeom>
          <a:noFill/>
          <a:ln>
            <a:noFill/>
          </a:ln>
        </p:spPr>
        <p:txBody>
          <a:bodyPr spcFirstLastPara="1" wrap="square" lIns="0" tIns="0" rIns="0" bIns="0" anchor="ctr" anchorCtr="1">
            <a:spAutoFit/>
          </a:bodyPr>
          <a:lstStyle>
            <a:defPPr>
              <a:defRPr lang="en-MM"/>
            </a:defPPr>
            <a:lvl1pPr algn="ctr">
              <a:lnSpc>
                <a:spcPct val="90000"/>
              </a:lnSpc>
              <a:defRPr sz="1000" b="1">
                <a:solidFill>
                  <a:srgbClr val="002060">
                    <a:alpha val="50000"/>
                  </a:srgbClr>
                </a:solidFill>
                <a:ea typeface="Quattrocento Sans"/>
                <a:cs typeface="Quattrocento Sans"/>
              </a:defRPr>
            </a:lvl1pPr>
          </a:lstStyle>
          <a:p>
            <a:r>
              <a:rPr lang="en" sz="2000" dirty="0">
                <a:sym typeface="Quattrocento Sans"/>
              </a:rPr>
              <a:t>UBX</a:t>
            </a:r>
            <a:endParaRPr sz="2000" dirty="0">
              <a:sym typeface="Quattrocento Sans"/>
            </a:endParaRPr>
          </a:p>
        </p:txBody>
      </p:sp>
    </p:spTree>
    <p:extLst>
      <p:ext uri="{BB962C8B-B14F-4D97-AF65-F5344CB8AC3E}">
        <p14:creationId xmlns:p14="http://schemas.microsoft.com/office/powerpoint/2010/main" val="2690008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918829" y="365790"/>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Address Resolution (Sender – LUCY)</a:t>
            </a:r>
            <a:endParaRPr lang="en-US" sz="54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16</a:t>
            </a:fld>
            <a:endParaRPr lang="en-US"/>
          </a:p>
        </p:txBody>
      </p:sp>
      <p:sp>
        <p:nvSpPr>
          <p:cNvPr id="48" name="Rectangle: Rounded Corners 175">
            <a:extLst>
              <a:ext uri="{FF2B5EF4-FFF2-40B4-BE49-F238E27FC236}">
                <a16:creationId xmlns:a16="http://schemas.microsoft.com/office/drawing/2014/main" id="{08B1A949-34FF-E448-075B-888F7D24BBB4}"/>
              </a:ext>
            </a:extLst>
          </p:cNvPr>
          <p:cNvSpPr/>
          <p:nvPr/>
        </p:nvSpPr>
        <p:spPr>
          <a:xfrm>
            <a:off x="645184" y="5426115"/>
            <a:ext cx="2383562" cy="8128592"/>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49" name="Rectangle: Rounded Corners 175">
            <a:extLst>
              <a:ext uri="{FF2B5EF4-FFF2-40B4-BE49-F238E27FC236}">
                <a16:creationId xmlns:a16="http://schemas.microsoft.com/office/drawing/2014/main" id="{AA2ECCE7-EEE3-0DCC-8FAF-08FD473566DA}"/>
              </a:ext>
            </a:extLst>
          </p:cNvPr>
          <p:cNvSpPr/>
          <p:nvPr/>
        </p:nvSpPr>
        <p:spPr>
          <a:xfrm>
            <a:off x="6685232" y="5409318"/>
            <a:ext cx="2383562" cy="8072626"/>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pic>
        <p:nvPicPr>
          <p:cNvPr id="50" name="Picture 49">
            <a:extLst>
              <a:ext uri="{FF2B5EF4-FFF2-40B4-BE49-F238E27FC236}">
                <a16:creationId xmlns:a16="http://schemas.microsoft.com/office/drawing/2014/main" id="{F17A9854-95D6-811E-9019-02BA8D76450C}"/>
              </a:ext>
            </a:extLst>
          </p:cNvPr>
          <p:cNvPicPr>
            <a:picLocks noChangeAspect="1"/>
          </p:cNvPicPr>
          <p:nvPr/>
        </p:nvPicPr>
        <p:blipFill rotWithShape="1">
          <a:blip r:embed="rId2"/>
          <a:srcRect/>
          <a:stretch/>
        </p:blipFill>
        <p:spPr>
          <a:xfrm>
            <a:off x="869371" y="6686654"/>
            <a:ext cx="1896172" cy="3621022"/>
          </a:xfrm>
          <a:prstGeom prst="rect">
            <a:avLst/>
          </a:prstGeom>
        </p:spPr>
      </p:pic>
      <p:pic>
        <p:nvPicPr>
          <p:cNvPr id="51" name="Picture 4" descr="Visa Direct logo | Payments NEXT">
            <a:extLst>
              <a:ext uri="{FF2B5EF4-FFF2-40B4-BE49-F238E27FC236}">
                <a16:creationId xmlns:a16="http://schemas.microsoft.com/office/drawing/2014/main" id="{140B0636-9FC7-909D-1022-8A5072D48D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160" y="7770230"/>
            <a:ext cx="1483566" cy="1483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2" name="Straight Arrow Connector 51">
            <a:extLst>
              <a:ext uri="{FF2B5EF4-FFF2-40B4-BE49-F238E27FC236}">
                <a16:creationId xmlns:a16="http://schemas.microsoft.com/office/drawing/2014/main" id="{DCDF0B82-6FBE-62F6-364E-3B48D98CAD7D}"/>
              </a:ext>
            </a:extLst>
          </p:cNvPr>
          <p:cNvCxnSpPr>
            <a:cxnSpLocks/>
          </p:cNvCxnSpPr>
          <p:nvPr/>
        </p:nvCxnSpPr>
        <p:spPr>
          <a:xfrm>
            <a:off x="3085008" y="7715283"/>
            <a:ext cx="346508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3" name="Straight Arrow Connector 52">
            <a:extLst>
              <a:ext uri="{FF2B5EF4-FFF2-40B4-BE49-F238E27FC236}">
                <a16:creationId xmlns:a16="http://schemas.microsoft.com/office/drawing/2014/main" id="{E717AA5A-1F79-5591-6A93-650666DEC60E}"/>
              </a:ext>
            </a:extLst>
          </p:cNvPr>
          <p:cNvCxnSpPr>
            <a:cxnSpLocks/>
          </p:cNvCxnSpPr>
          <p:nvPr/>
        </p:nvCxnSpPr>
        <p:spPr>
          <a:xfrm flipH="1">
            <a:off x="3085008" y="9454439"/>
            <a:ext cx="344679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0" name="TextBox 79">
            <a:extLst>
              <a:ext uri="{FF2B5EF4-FFF2-40B4-BE49-F238E27FC236}">
                <a16:creationId xmlns:a16="http://schemas.microsoft.com/office/drawing/2014/main" id="{3DE38F7E-253B-61E7-A93B-9F80C40B0DC7}"/>
              </a:ext>
            </a:extLst>
          </p:cNvPr>
          <p:cNvSpPr txBox="1"/>
          <p:nvPr/>
        </p:nvSpPr>
        <p:spPr>
          <a:xfrm>
            <a:off x="891442" y="10601061"/>
            <a:ext cx="1800446"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(Lucy)</a:t>
            </a:r>
          </a:p>
        </p:txBody>
      </p:sp>
      <p:grpSp>
        <p:nvGrpSpPr>
          <p:cNvPr id="81" name="Group 80">
            <a:extLst>
              <a:ext uri="{FF2B5EF4-FFF2-40B4-BE49-F238E27FC236}">
                <a16:creationId xmlns:a16="http://schemas.microsoft.com/office/drawing/2014/main" id="{A3084C95-3610-80BA-4FFC-31891886331A}"/>
              </a:ext>
            </a:extLst>
          </p:cNvPr>
          <p:cNvGrpSpPr/>
          <p:nvPr/>
        </p:nvGrpSpPr>
        <p:grpSpPr>
          <a:xfrm>
            <a:off x="936966" y="3356625"/>
            <a:ext cx="1800446" cy="1800000"/>
            <a:chOff x="691231" y="1113585"/>
            <a:chExt cx="900223" cy="900000"/>
          </a:xfrm>
        </p:grpSpPr>
        <p:sp>
          <p:nvSpPr>
            <p:cNvPr id="82" name="Oval 81">
              <a:extLst>
                <a:ext uri="{FF2B5EF4-FFF2-40B4-BE49-F238E27FC236}">
                  <a16:creationId xmlns:a16="http://schemas.microsoft.com/office/drawing/2014/main" id="{937F89AE-6CC0-1769-AA63-A6C0609DE847}"/>
                </a:ext>
              </a:extLst>
            </p:cNvPr>
            <p:cNvSpPr>
              <a:spLocks noChangeAspect="1"/>
            </p:cNvSpPr>
            <p:nvPr/>
          </p:nvSpPr>
          <p:spPr>
            <a:xfrm>
              <a:off x="691231"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83" name="TextBox 82">
              <a:extLst>
                <a:ext uri="{FF2B5EF4-FFF2-40B4-BE49-F238E27FC236}">
                  <a16:creationId xmlns:a16="http://schemas.microsoft.com/office/drawing/2014/main" id="{D40CDA05-9A94-BBFD-0417-D5167651100A}"/>
                </a:ext>
              </a:extLst>
            </p:cNvPr>
            <p:cNvSpPr txBox="1"/>
            <p:nvPr/>
          </p:nvSpPr>
          <p:spPr>
            <a:xfrm>
              <a:off x="691231" y="1632936"/>
              <a:ext cx="900223"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solidFill>
                  <a:latin typeface="+mj-lt"/>
                </a:rPr>
                <a:t>Payer Wallet (Sender)</a:t>
              </a:r>
            </a:p>
          </p:txBody>
        </p:sp>
        <p:pic>
          <p:nvPicPr>
            <p:cNvPr id="84" name="Picture 83">
              <a:extLst>
                <a:ext uri="{FF2B5EF4-FFF2-40B4-BE49-F238E27FC236}">
                  <a16:creationId xmlns:a16="http://schemas.microsoft.com/office/drawing/2014/main" id="{BC1E5AB0-3804-EE6A-8B4B-A849A7F2187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2" y="1202957"/>
              <a:ext cx="401480" cy="403160"/>
            </a:xfrm>
            <a:prstGeom prst="rect">
              <a:avLst/>
            </a:prstGeom>
          </p:spPr>
        </p:pic>
      </p:grpSp>
      <p:grpSp>
        <p:nvGrpSpPr>
          <p:cNvPr id="85" name="Group 84">
            <a:extLst>
              <a:ext uri="{FF2B5EF4-FFF2-40B4-BE49-F238E27FC236}">
                <a16:creationId xmlns:a16="http://schemas.microsoft.com/office/drawing/2014/main" id="{D0BBC56C-D035-A7A0-C0AB-A6FC14E75496}"/>
              </a:ext>
            </a:extLst>
          </p:cNvPr>
          <p:cNvGrpSpPr/>
          <p:nvPr/>
        </p:nvGrpSpPr>
        <p:grpSpPr>
          <a:xfrm>
            <a:off x="21490507" y="3334646"/>
            <a:ext cx="1810520" cy="1800000"/>
            <a:chOff x="10470994" y="1113585"/>
            <a:chExt cx="905260" cy="900000"/>
          </a:xfrm>
        </p:grpSpPr>
        <p:grpSp>
          <p:nvGrpSpPr>
            <p:cNvPr id="86" name="Group 85">
              <a:extLst>
                <a:ext uri="{FF2B5EF4-FFF2-40B4-BE49-F238E27FC236}">
                  <a16:creationId xmlns:a16="http://schemas.microsoft.com/office/drawing/2014/main" id="{A7C61CF0-ACDD-F44B-FF27-815E4EE9B883}"/>
                </a:ext>
              </a:extLst>
            </p:cNvPr>
            <p:cNvGrpSpPr/>
            <p:nvPr/>
          </p:nvGrpSpPr>
          <p:grpSpPr>
            <a:xfrm>
              <a:off x="10470994" y="1113585"/>
              <a:ext cx="905260" cy="900000"/>
              <a:chOff x="10470994" y="1113585"/>
              <a:chExt cx="905260" cy="900000"/>
            </a:xfrm>
          </p:grpSpPr>
          <p:sp>
            <p:nvSpPr>
              <p:cNvPr id="88" name="Oval 87">
                <a:extLst>
                  <a:ext uri="{FF2B5EF4-FFF2-40B4-BE49-F238E27FC236}">
                    <a16:creationId xmlns:a16="http://schemas.microsoft.com/office/drawing/2014/main" id="{583DAA5D-CBF5-429C-8719-BAF279634091}"/>
                  </a:ext>
                </a:extLst>
              </p:cNvPr>
              <p:cNvSpPr>
                <a:spLocks noChangeAspect="1"/>
              </p:cNvSpPr>
              <p:nvPr/>
            </p:nvSpPr>
            <p:spPr>
              <a:xfrm>
                <a:off x="10470994"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89" name="TextBox 88">
                <a:extLst>
                  <a:ext uri="{FF2B5EF4-FFF2-40B4-BE49-F238E27FC236}">
                    <a16:creationId xmlns:a16="http://schemas.microsoft.com/office/drawing/2014/main" id="{168F403A-C0CF-CF9A-2801-4E13EC5AEAAE}"/>
                  </a:ext>
                </a:extLst>
              </p:cNvPr>
              <p:cNvSpPr txBox="1"/>
              <p:nvPr/>
            </p:nvSpPr>
            <p:spPr>
              <a:xfrm>
                <a:off x="10476031" y="1559354"/>
                <a:ext cx="900223"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0"/>
                  </a:spcBef>
                  <a:defRPr/>
                </a:pPr>
                <a:r>
                  <a:rPr lang="en-US" sz="2000" b="1">
                    <a:solidFill>
                      <a:srgbClr val="002060">
                        <a:alpha val="50000"/>
                      </a:srgbClr>
                    </a:solidFill>
                    <a:latin typeface="+mj-lt"/>
                  </a:rPr>
                  <a:t>Payee (Receiver)</a:t>
                </a:r>
              </a:p>
              <a:p>
                <a:pPr defTabSz="2437792">
                  <a:spcBef>
                    <a:spcPts val="0"/>
                  </a:spcBef>
                  <a:defRPr/>
                </a:pPr>
                <a:r>
                  <a:rPr lang="en-US" sz="2000" b="1">
                    <a:solidFill>
                      <a:srgbClr val="002060">
                        <a:alpha val="50000"/>
                      </a:srgbClr>
                    </a:solidFill>
                    <a:latin typeface="+mj-lt"/>
                  </a:rPr>
                  <a:t>account</a:t>
                </a:r>
              </a:p>
            </p:txBody>
          </p:sp>
        </p:grpSp>
        <p:pic>
          <p:nvPicPr>
            <p:cNvPr id="87" name="Picture 86">
              <a:extLst>
                <a:ext uri="{FF2B5EF4-FFF2-40B4-BE49-F238E27FC236}">
                  <a16:creationId xmlns:a16="http://schemas.microsoft.com/office/drawing/2014/main" id="{886BAB42-E281-C4B4-F37E-915CE849F682}"/>
                </a:ext>
              </a:extLst>
            </p:cNvPr>
            <p:cNvPicPr>
              <a:picLocks noChangeAspect="1"/>
            </p:cNvPicPr>
            <p:nvPr/>
          </p:nvPicPr>
          <p:blipFill>
            <a:blip r:embed="rId4" cstate="email">
              <a:alphaModFix amt="50000"/>
              <a:extLst>
                <a:ext uri="{28A0092B-C50C-407E-A947-70E740481C1C}">
                  <a14:useLocalDpi xmlns:a14="http://schemas.microsoft.com/office/drawing/2010/main"/>
                </a:ext>
              </a:extLst>
            </a:blip>
            <a:stretch>
              <a:fillRect/>
            </a:stretch>
          </p:blipFill>
          <p:spPr>
            <a:xfrm>
              <a:off x="10731091" y="1199363"/>
              <a:ext cx="379805" cy="381395"/>
            </a:xfrm>
            <a:prstGeom prst="rect">
              <a:avLst/>
            </a:prstGeom>
          </p:spPr>
        </p:pic>
      </p:grpSp>
      <p:grpSp>
        <p:nvGrpSpPr>
          <p:cNvPr id="90" name="Group 89">
            <a:extLst>
              <a:ext uri="{FF2B5EF4-FFF2-40B4-BE49-F238E27FC236}">
                <a16:creationId xmlns:a16="http://schemas.microsoft.com/office/drawing/2014/main" id="{30D11BC5-0FFF-C44C-46DF-F71BCF3173CF}"/>
              </a:ext>
            </a:extLst>
          </p:cNvPr>
          <p:cNvGrpSpPr/>
          <p:nvPr/>
        </p:nvGrpSpPr>
        <p:grpSpPr>
          <a:xfrm>
            <a:off x="6919413" y="3344215"/>
            <a:ext cx="1800000" cy="1800000"/>
            <a:chOff x="3809677" y="1113585"/>
            <a:chExt cx="900000" cy="900000"/>
          </a:xfrm>
        </p:grpSpPr>
        <p:sp>
          <p:nvSpPr>
            <p:cNvPr id="91" name="Oval 90">
              <a:extLst>
                <a:ext uri="{FF2B5EF4-FFF2-40B4-BE49-F238E27FC236}">
                  <a16:creationId xmlns:a16="http://schemas.microsoft.com/office/drawing/2014/main" id="{71744610-9DB9-13B8-E0E8-18A765542608}"/>
                </a:ext>
              </a:extLst>
            </p:cNvPr>
            <p:cNvSpPr>
              <a:spLocks noChangeAspect="1"/>
            </p:cNvSpPr>
            <p:nvPr/>
          </p:nvSpPr>
          <p:spPr>
            <a:xfrm>
              <a:off x="3809677"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92" name="Picture 91">
              <a:extLst>
                <a:ext uri="{FF2B5EF4-FFF2-40B4-BE49-F238E27FC236}">
                  <a16:creationId xmlns:a16="http://schemas.microsoft.com/office/drawing/2014/main" id="{86DD13D6-284F-4BE3-12BE-1B94516E93FB}"/>
                </a:ext>
              </a:extLst>
            </p:cNvPr>
            <p:cNvPicPr>
              <a:picLocks noChangeAspect="1"/>
            </p:cNvPicPr>
            <p:nvPr/>
          </p:nvPicPr>
          <p:blipFill rotWithShape="1">
            <a:blip r:embed="rId5">
              <a:clrChange>
                <a:clrFrom>
                  <a:srgbClr val="FFFFFF"/>
                </a:clrFrom>
                <a:clrTo>
                  <a:srgbClr val="FFFFFF">
                    <a:alpha val="0"/>
                  </a:srgbClr>
                </a:clrTo>
              </a:clrChange>
            </a:blip>
            <a:srcRect l="15340" t="82396" r="70873" b="4189"/>
            <a:stretch/>
          </p:blipFill>
          <p:spPr>
            <a:xfrm>
              <a:off x="3924357" y="1337796"/>
              <a:ext cx="666173" cy="294344"/>
            </a:xfrm>
            <a:prstGeom prst="rect">
              <a:avLst/>
            </a:prstGeom>
          </p:spPr>
        </p:pic>
        <p:sp>
          <p:nvSpPr>
            <p:cNvPr id="93" name="TextBox 92">
              <a:extLst>
                <a:ext uri="{FF2B5EF4-FFF2-40B4-BE49-F238E27FC236}">
                  <a16:creationId xmlns:a16="http://schemas.microsoft.com/office/drawing/2014/main" id="{21E269C5-2AFE-56AE-F28B-D6C8B1411FC5}"/>
                </a:ext>
              </a:extLst>
            </p:cNvPr>
            <p:cNvSpPr txBox="1"/>
            <p:nvPr/>
          </p:nvSpPr>
          <p:spPr>
            <a:xfrm>
              <a:off x="3841020" y="1673562"/>
              <a:ext cx="832848" cy="138500"/>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solidFill>
                  <a:latin typeface="+mj-lt"/>
                </a:rPr>
                <a:t>Visa</a:t>
              </a:r>
            </a:p>
          </p:txBody>
        </p:sp>
      </p:grpSp>
      <p:cxnSp>
        <p:nvCxnSpPr>
          <p:cNvPr id="94" name="Connector: Elbow 80">
            <a:extLst>
              <a:ext uri="{FF2B5EF4-FFF2-40B4-BE49-F238E27FC236}">
                <a16:creationId xmlns:a16="http://schemas.microsoft.com/office/drawing/2014/main" id="{D55600F0-66C9-5693-63AB-2AC1DD5786D2}"/>
              </a:ext>
            </a:extLst>
          </p:cNvPr>
          <p:cNvCxnSpPr>
            <a:cxnSpLocks/>
          </p:cNvCxnSpPr>
          <p:nvPr/>
        </p:nvCxnSpPr>
        <p:spPr>
          <a:xfrm>
            <a:off x="2847961" y="4248513"/>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47930542-4210-3D4A-AE40-C7103BBF3953}"/>
              </a:ext>
            </a:extLst>
          </p:cNvPr>
          <p:cNvGrpSpPr/>
          <p:nvPr/>
        </p:nvGrpSpPr>
        <p:grpSpPr>
          <a:xfrm>
            <a:off x="3932499" y="3344215"/>
            <a:ext cx="1800000" cy="1800000"/>
            <a:chOff x="2174124" y="1113585"/>
            <a:chExt cx="900000" cy="900000"/>
          </a:xfrm>
        </p:grpSpPr>
        <p:pic>
          <p:nvPicPr>
            <p:cNvPr id="96" name="Picture 61">
              <a:extLst>
                <a:ext uri="{FF2B5EF4-FFF2-40B4-BE49-F238E27FC236}">
                  <a16:creationId xmlns:a16="http://schemas.microsoft.com/office/drawing/2014/main" id="{D6982768-3053-E0D4-FC1A-4127C757D264}"/>
                </a:ext>
              </a:extLst>
            </p:cNvPr>
            <p:cNvPicPr>
              <a:picLocks noChangeAspect="1"/>
            </p:cNvPicPr>
            <p:nvPr/>
          </p:nvPicPr>
          <p:blipFill>
            <a:blip r:embed="rId6" cstate="email">
              <a:alphaModFix amt="50000"/>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2479209" y="1247311"/>
              <a:ext cx="306722" cy="293339"/>
            </a:xfrm>
            <a:prstGeom prst="rect">
              <a:avLst/>
            </a:prstGeom>
          </p:spPr>
        </p:pic>
        <p:sp>
          <p:nvSpPr>
            <p:cNvPr id="97" name="Oval 96">
              <a:extLst>
                <a:ext uri="{FF2B5EF4-FFF2-40B4-BE49-F238E27FC236}">
                  <a16:creationId xmlns:a16="http://schemas.microsoft.com/office/drawing/2014/main" id="{EEA85953-6EFC-8CC7-DFF1-4D5454C30114}"/>
                </a:ext>
              </a:extLst>
            </p:cNvPr>
            <p:cNvSpPr>
              <a:spLocks noChangeAspect="1"/>
            </p:cNvSpPr>
            <p:nvPr/>
          </p:nvSpPr>
          <p:spPr>
            <a:xfrm>
              <a:off x="2174124"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98" name="Visa card one inverse">
              <a:extLst>
                <a:ext uri="{FF2B5EF4-FFF2-40B4-BE49-F238E27FC236}">
                  <a16:creationId xmlns:a16="http://schemas.microsoft.com/office/drawing/2014/main" id="{D07FEECB-19DD-AA6A-3A35-5EF87E4B976B}"/>
                </a:ext>
              </a:extLst>
            </p:cNvPr>
            <p:cNvPicPr>
              <a:picLocks noChangeAspect="1"/>
            </p:cNvPicPr>
            <p:nvPr/>
          </p:nvPicPr>
          <p:blipFill>
            <a:blip r:embed="rId8" cstate="screen">
              <a:alphaModFix amt="50000"/>
              <a:extLst>
                <a:ext uri="{28A0092B-C50C-407E-A947-70E740481C1C}">
                  <a14:useLocalDpi xmlns:a14="http://schemas.microsoft.com/office/drawing/2010/main"/>
                </a:ext>
              </a:extLst>
            </a:blip>
            <a:stretch>
              <a:fillRect/>
            </a:stretch>
          </p:blipFill>
          <p:spPr>
            <a:xfrm>
              <a:off x="2701124" y="1494947"/>
              <a:ext cx="167183" cy="107878"/>
            </a:xfrm>
            <a:prstGeom prst="rect">
              <a:avLst/>
            </a:prstGeom>
          </p:spPr>
        </p:pic>
        <p:sp>
          <p:nvSpPr>
            <p:cNvPr id="99" name="TextBox 98">
              <a:extLst>
                <a:ext uri="{FF2B5EF4-FFF2-40B4-BE49-F238E27FC236}">
                  <a16:creationId xmlns:a16="http://schemas.microsoft.com/office/drawing/2014/main" id="{2105DF9A-6EA2-5C8D-FC6A-D96571576CE3}"/>
                </a:ext>
              </a:extLst>
            </p:cNvPr>
            <p:cNvSpPr txBox="1"/>
            <p:nvPr/>
          </p:nvSpPr>
          <p:spPr>
            <a:xfrm>
              <a:off x="2284030" y="1635674"/>
              <a:ext cx="703835"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alpha val="50000"/>
                    </a:srgbClr>
                  </a:solidFill>
                  <a:latin typeface="+mj-lt"/>
                </a:rPr>
                <a:t>Originating     FI**</a:t>
              </a:r>
            </a:p>
          </p:txBody>
        </p:sp>
      </p:grpSp>
      <p:grpSp>
        <p:nvGrpSpPr>
          <p:cNvPr id="100" name="Group 99">
            <a:extLst>
              <a:ext uri="{FF2B5EF4-FFF2-40B4-BE49-F238E27FC236}">
                <a16:creationId xmlns:a16="http://schemas.microsoft.com/office/drawing/2014/main" id="{E4EEE719-BFB7-9EBC-3EEA-24304B10B456}"/>
              </a:ext>
            </a:extLst>
          </p:cNvPr>
          <p:cNvGrpSpPr/>
          <p:nvPr/>
        </p:nvGrpSpPr>
        <p:grpSpPr>
          <a:xfrm>
            <a:off x="9923009" y="3356626"/>
            <a:ext cx="1800000" cy="1800000"/>
            <a:chOff x="5367797" y="1105914"/>
            <a:chExt cx="900000" cy="900000"/>
          </a:xfrm>
        </p:grpSpPr>
        <p:pic>
          <p:nvPicPr>
            <p:cNvPr id="101" name="Picture 61">
              <a:extLst>
                <a:ext uri="{FF2B5EF4-FFF2-40B4-BE49-F238E27FC236}">
                  <a16:creationId xmlns:a16="http://schemas.microsoft.com/office/drawing/2014/main" id="{21441AE3-2F59-8CA9-8C0B-F710735C3790}"/>
                </a:ext>
              </a:extLst>
            </p:cNvPr>
            <p:cNvPicPr>
              <a:picLocks noChangeAspect="1"/>
            </p:cNvPicPr>
            <p:nvPr/>
          </p:nvPicPr>
          <p:blipFill>
            <a:blip r:embed="rId6" cstate="email">
              <a:alphaModFix amt="50000"/>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5672882" y="1239640"/>
              <a:ext cx="306722" cy="293339"/>
            </a:xfrm>
            <a:prstGeom prst="rect">
              <a:avLst/>
            </a:prstGeom>
          </p:spPr>
        </p:pic>
        <p:sp>
          <p:nvSpPr>
            <p:cNvPr id="102" name="Oval 101">
              <a:extLst>
                <a:ext uri="{FF2B5EF4-FFF2-40B4-BE49-F238E27FC236}">
                  <a16:creationId xmlns:a16="http://schemas.microsoft.com/office/drawing/2014/main" id="{1E83FAD5-C389-E984-0785-190A6581F1DF}"/>
                </a:ext>
              </a:extLst>
            </p:cNvPr>
            <p:cNvSpPr>
              <a:spLocks noChangeAspect="1"/>
            </p:cNvSpPr>
            <p:nvPr/>
          </p:nvSpPr>
          <p:spPr>
            <a:xfrm>
              <a:off x="5367797"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103" name="Visa card one inverse">
              <a:extLst>
                <a:ext uri="{FF2B5EF4-FFF2-40B4-BE49-F238E27FC236}">
                  <a16:creationId xmlns:a16="http://schemas.microsoft.com/office/drawing/2014/main" id="{33852AAF-B2FB-4B22-B12D-B6067FAD9B17}"/>
                </a:ext>
              </a:extLst>
            </p:cNvPr>
            <p:cNvPicPr>
              <a:picLocks noChangeAspect="1"/>
            </p:cNvPicPr>
            <p:nvPr/>
          </p:nvPicPr>
          <p:blipFill>
            <a:blip r:embed="rId8" cstate="screen">
              <a:alphaModFix amt="50000"/>
              <a:extLst>
                <a:ext uri="{28A0092B-C50C-407E-A947-70E740481C1C}">
                  <a14:useLocalDpi xmlns:a14="http://schemas.microsoft.com/office/drawing/2010/main"/>
                </a:ext>
              </a:extLst>
            </a:blip>
            <a:stretch>
              <a:fillRect/>
            </a:stretch>
          </p:blipFill>
          <p:spPr>
            <a:xfrm>
              <a:off x="5894797" y="1487276"/>
              <a:ext cx="167183" cy="107878"/>
            </a:xfrm>
            <a:prstGeom prst="rect">
              <a:avLst/>
            </a:prstGeom>
          </p:spPr>
        </p:pic>
        <p:sp>
          <p:nvSpPr>
            <p:cNvPr id="104" name="TextBox 103">
              <a:extLst>
                <a:ext uri="{FF2B5EF4-FFF2-40B4-BE49-F238E27FC236}">
                  <a16:creationId xmlns:a16="http://schemas.microsoft.com/office/drawing/2014/main" id="{563C4CA0-3E09-C4A2-E4FF-8239D386CAB5}"/>
                </a:ext>
              </a:extLst>
            </p:cNvPr>
            <p:cNvSpPr txBox="1"/>
            <p:nvPr/>
          </p:nvSpPr>
          <p:spPr>
            <a:xfrm>
              <a:off x="5418860" y="1559966"/>
              <a:ext cx="813741"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alpha val="50000"/>
                    </a:srgbClr>
                  </a:solidFill>
                  <a:latin typeface="+mj-lt"/>
                </a:rPr>
                <a:t>Visa Settlement FI***</a:t>
              </a:r>
            </a:p>
          </p:txBody>
        </p:sp>
      </p:grpSp>
      <p:cxnSp>
        <p:nvCxnSpPr>
          <p:cNvPr id="105" name="Connector: Elbow 80">
            <a:extLst>
              <a:ext uri="{FF2B5EF4-FFF2-40B4-BE49-F238E27FC236}">
                <a16:creationId xmlns:a16="http://schemas.microsoft.com/office/drawing/2014/main" id="{13C72225-5CB8-A622-D937-38E8E38D7E0A}"/>
              </a:ext>
            </a:extLst>
          </p:cNvPr>
          <p:cNvCxnSpPr>
            <a:cxnSpLocks/>
          </p:cNvCxnSpPr>
          <p:nvPr/>
        </p:nvCxnSpPr>
        <p:spPr>
          <a:xfrm>
            <a:off x="5835001" y="4248513"/>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80">
            <a:extLst>
              <a:ext uri="{FF2B5EF4-FFF2-40B4-BE49-F238E27FC236}">
                <a16:creationId xmlns:a16="http://schemas.microsoft.com/office/drawing/2014/main" id="{1BC6CC5D-604D-7DC4-F0B7-99C27755679E}"/>
              </a:ext>
            </a:extLst>
          </p:cNvPr>
          <p:cNvCxnSpPr>
            <a:cxnSpLocks/>
          </p:cNvCxnSpPr>
          <p:nvPr/>
        </p:nvCxnSpPr>
        <p:spPr>
          <a:xfrm>
            <a:off x="8864245" y="4248513"/>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80">
            <a:extLst>
              <a:ext uri="{FF2B5EF4-FFF2-40B4-BE49-F238E27FC236}">
                <a16:creationId xmlns:a16="http://schemas.microsoft.com/office/drawing/2014/main" id="{BA949A18-1841-F882-2A76-C19053D16BB3}"/>
              </a:ext>
            </a:extLst>
          </p:cNvPr>
          <p:cNvCxnSpPr>
            <a:cxnSpLocks/>
          </p:cNvCxnSpPr>
          <p:nvPr/>
        </p:nvCxnSpPr>
        <p:spPr>
          <a:xfrm>
            <a:off x="11835127" y="4234645"/>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80">
            <a:extLst>
              <a:ext uri="{FF2B5EF4-FFF2-40B4-BE49-F238E27FC236}">
                <a16:creationId xmlns:a16="http://schemas.microsoft.com/office/drawing/2014/main" id="{27BB110B-6A64-8BE0-984B-F27E7227486D}"/>
              </a:ext>
            </a:extLst>
          </p:cNvPr>
          <p:cNvCxnSpPr>
            <a:cxnSpLocks/>
          </p:cNvCxnSpPr>
          <p:nvPr/>
        </p:nvCxnSpPr>
        <p:spPr>
          <a:xfrm>
            <a:off x="14794305" y="4234645"/>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80">
            <a:extLst>
              <a:ext uri="{FF2B5EF4-FFF2-40B4-BE49-F238E27FC236}">
                <a16:creationId xmlns:a16="http://schemas.microsoft.com/office/drawing/2014/main" id="{904B85A7-7A1F-3A30-0256-078633699BDA}"/>
              </a:ext>
            </a:extLst>
          </p:cNvPr>
          <p:cNvCxnSpPr>
            <a:cxnSpLocks/>
          </p:cNvCxnSpPr>
          <p:nvPr/>
        </p:nvCxnSpPr>
        <p:spPr>
          <a:xfrm>
            <a:off x="17530305" y="4234645"/>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80">
            <a:extLst>
              <a:ext uri="{FF2B5EF4-FFF2-40B4-BE49-F238E27FC236}">
                <a16:creationId xmlns:a16="http://schemas.microsoft.com/office/drawing/2014/main" id="{0A20C94B-131B-EE2A-3ACE-D4F112FA60B6}"/>
              </a:ext>
            </a:extLst>
          </p:cNvPr>
          <p:cNvCxnSpPr>
            <a:cxnSpLocks/>
          </p:cNvCxnSpPr>
          <p:nvPr/>
        </p:nvCxnSpPr>
        <p:spPr>
          <a:xfrm>
            <a:off x="20395425" y="4244215"/>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822BBBAB-3A4D-55A1-7F5F-BEDC157CCEF2}"/>
              </a:ext>
            </a:extLst>
          </p:cNvPr>
          <p:cNvGrpSpPr/>
          <p:nvPr/>
        </p:nvGrpSpPr>
        <p:grpSpPr>
          <a:xfrm>
            <a:off x="12464870" y="2508422"/>
            <a:ext cx="7853702" cy="2626224"/>
            <a:chOff x="6231641" y="623941"/>
            <a:chExt cx="3926851" cy="1313112"/>
          </a:xfrm>
        </p:grpSpPr>
        <p:pic>
          <p:nvPicPr>
            <p:cNvPr id="113" name="Picture 112">
              <a:extLst>
                <a:ext uri="{FF2B5EF4-FFF2-40B4-BE49-F238E27FC236}">
                  <a16:creationId xmlns:a16="http://schemas.microsoft.com/office/drawing/2014/main" id="{38A405DB-772E-9FE0-B5AD-903DE1077257}"/>
                </a:ext>
              </a:extLst>
            </p:cNvPr>
            <p:cNvPicPr>
              <a:picLocks noChangeAspect="1"/>
            </p:cNvPicPr>
            <p:nvPr/>
          </p:nvPicPr>
          <p:blipFill rotWithShape="1">
            <a:blip r:embed="rId9">
              <a:alphaModFix amt="50000"/>
            </a:blip>
            <a:srcRect l="27188" t="11942" r="28394" b="11922"/>
            <a:stretch/>
          </p:blipFill>
          <p:spPr>
            <a:xfrm>
              <a:off x="7864359" y="1027139"/>
              <a:ext cx="900000" cy="900000"/>
            </a:xfrm>
            <a:prstGeom prst="rect">
              <a:avLst/>
            </a:prstGeom>
          </p:spPr>
        </p:pic>
        <p:sp>
          <p:nvSpPr>
            <p:cNvPr id="114" name="Google Shape;327;p31">
              <a:extLst>
                <a:ext uri="{FF2B5EF4-FFF2-40B4-BE49-F238E27FC236}">
                  <a16:creationId xmlns:a16="http://schemas.microsoft.com/office/drawing/2014/main" id="{2CEB6706-6902-3ABC-D531-1A4F79E6255A}"/>
                </a:ext>
              </a:extLst>
            </p:cNvPr>
            <p:cNvSpPr txBox="1"/>
            <p:nvPr/>
          </p:nvSpPr>
          <p:spPr>
            <a:xfrm>
              <a:off x="6231641" y="623941"/>
              <a:ext cx="1359311" cy="415499"/>
            </a:xfrm>
            <a:prstGeom prst="rect">
              <a:avLst/>
            </a:prstGeom>
            <a:noFill/>
            <a:ln>
              <a:noFill/>
            </a:ln>
          </p:spPr>
          <p:txBody>
            <a:bodyPr spcFirstLastPara="1" wrap="square" lIns="0" tIns="0" rIns="0" bIns="0" anchor="ctr" anchorCtr="1">
              <a:spAutoFit/>
            </a:bodyPr>
            <a:lstStyle/>
            <a:p>
              <a:pPr algn="ctr">
                <a:lnSpc>
                  <a:spcPct val="90000"/>
                </a:lnSpc>
              </a:pPr>
              <a:r>
                <a:rPr lang="en" sz="2000" b="1" dirty="0">
                  <a:solidFill>
                    <a:srgbClr val="002060">
                      <a:alpha val="50000"/>
                    </a:srgbClr>
                  </a:solidFill>
                  <a:ea typeface="Quattrocento Sans"/>
                  <a:cs typeface="Quattrocento Sans"/>
                  <a:sym typeface="Quattrocento Sans"/>
                </a:rPr>
                <a:t>Cross Network Provider </a:t>
              </a:r>
            </a:p>
            <a:p>
              <a:pPr algn="ctr">
                <a:lnSpc>
                  <a:spcPct val="90000"/>
                </a:lnSpc>
              </a:pPr>
              <a:r>
                <a:rPr lang="en" sz="2000" b="1" dirty="0">
                  <a:solidFill>
                    <a:srgbClr val="002060">
                      <a:alpha val="50000"/>
                    </a:srgbClr>
                  </a:solidFill>
                  <a:ea typeface="Quattrocento Sans"/>
                  <a:cs typeface="Quattrocento Sans"/>
                  <a:sym typeface="Quattrocento Sans"/>
                </a:rPr>
                <a:t>(Union Bank)</a:t>
              </a:r>
              <a:endParaRPr sz="2100" b="1" dirty="0">
                <a:solidFill>
                  <a:schemeClr val="tx1">
                    <a:alpha val="50000"/>
                  </a:schemeClr>
                </a:solidFill>
              </a:endParaRPr>
            </a:p>
          </p:txBody>
        </p:sp>
        <p:grpSp>
          <p:nvGrpSpPr>
            <p:cNvPr id="115" name="Group 114">
              <a:extLst>
                <a:ext uri="{FF2B5EF4-FFF2-40B4-BE49-F238E27FC236}">
                  <a16:creationId xmlns:a16="http://schemas.microsoft.com/office/drawing/2014/main" id="{1CD41F36-5C83-8577-86F9-9FE8A1030716}"/>
                </a:ext>
              </a:extLst>
            </p:cNvPr>
            <p:cNvGrpSpPr/>
            <p:nvPr/>
          </p:nvGrpSpPr>
          <p:grpSpPr>
            <a:xfrm>
              <a:off x="6452851" y="1037053"/>
              <a:ext cx="900000" cy="900000"/>
              <a:chOff x="6625941" y="1105914"/>
              <a:chExt cx="900000" cy="900000"/>
            </a:xfrm>
          </p:grpSpPr>
          <p:pic>
            <p:nvPicPr>
              <p:cNvPr id="121" name="Picture 61">
                <a:extLst>
                  <a:ext uri="{FF2B5EF4-FFF2-40B4-BE49-F238E27FC236}">
                    <a16:creationId xmlns:a16="http://schemas.microsoft.com/office/drawing/2014/main" id="{D66BCFE8-E724-63CD-1FAD-E48AD89F9516}"/>
                  </a:ext>
                </a:extLst>
              </p:cNvPr>
              <p:cNvPicPr>
                <a:picLocks noChangeAspect="1"/>
              </p:cNvPicPr>
              <p:nvPr/>
            </p:nvPicPr>
            <p:blipFill>
              <a:blip r:embed="rId6" cstate="email">
                <a:alphaModFix amt="50000"/>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6931026" y="1239640"/>
                <a:ext cx="306722" cy="293339"/>
              </a:xfrm>
              <a:prstGeom prst="rect">
                <a:avLst/>
              </a:prstGeom>
            </p:spPr>
          </p:pic>
          <p:grpSp>
            <p:nvGrpSpPr>
              <p:cNvPr id="122" name="Group 121">
                <a:extLst>
                  <a:ext uri="{FF2B5EF4-FFF2-40B4-BE49-F238E27FC236}">
                    <a16:creationId xmlns:a16="http://schemas.microsoft.com/office/drawing/2014/main" id="{318A4514-1F25-ECEB-AE8F-CB329BB60EBC}"/>
                  </a:ext>
                </a:extLst>
              </p:cNvPr>
              <p:cNvGrpSpPr/>
              <p:nvPr/>
            </p:nvGrpSpPr>
            <p:grpSpPr>
              <a:xfrm>
                <a:off x="6625941" y="1105914"/>
                <a:ext cx="900000" cy="900000"/>
                <a:chOff x="6625941" y="1105914"/>
                <a:chExt cx="900000" cy="900000"/>
              </a:xfrm>
            </p:grpSpPr>
            <p:sp>
              <p:nvSpPr>
                <p:cNvPr id="123" name="Oval 122">
                  <a:extLst>
                    <a:ext uri="{FF2B5EF4-FFF2-40B4-BE49-F238E27FC236}">
                      <a16:creationId xmlns:a16="http://schemas.microsoft.com/office/drawing/2014/main" id="{C6041C95-9D41-5E27-2499-A5F53F87C659}"/>
                    </a:ext>
                  </a:extLst>
                </p:cNvPr>
                <p:cNvSpPr>
                  <a:spLocks noChangeAspect="1"/>
                </p:cNvSpPr>
                <p:nvPr/>
              </p:nvSpPr>
              <p:spPr>
                <a:xfrm>
                  <a:off x="6625941"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124" name="TextBox 123">
                  <a:extLst>
                    <a:ext uri="{FF2B5EF4-FFF2-40B4-BE49-F238E27FC236}">
                      <a16:creationId xmlns:a16="http://schemas.microsoft.com/office/drawing/2014/main" id="{6523B0E9-3444-B810-7521-101D0D6E5C93}"/>
                    </a:ext>
                  </a:extLst>
                </p:cNvPr>
                <p:cNvSpPr txBox="1"/>
                <p:nvPr/>
              </p:nvSpPr>
              <p:spPr>
                <a:xfrm>
                  <a:off x="6673949" y="1635674"/>
                  <a:ext cx="813741"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a:solidFill>
                        <a:srgbClr val="002060">
                          <a:alpha val="50000"/>
                        </a:srgbClr>
                      </a:solidFill>
                      <a:latin typeface="+mj-lt"/>
                      <a:cs typeface="Segoe UI Light"/>
                    </a:rPr>
                    <a:t>Payment Manager</a:t>
                  </a:r>
                </a:p>
              </p:txBody>
            </p:sp>
          </p:grpSp>
        </p:grpSp>
        <p:grpSp>
          <p:nvGrpSpPr>
            <p:cNvPr id="116" name="Group 115">
              <a:extLst>
                <a:ext uri="{FF2B5EF4-FFF2-40B4-BE49-F238E27FC236}">
                  <a16:creationId xmlns:a16="http://schemas.microsoft.com/office/drawing/2014/main" id="{EC19D07C-EFD8-6DD1-3466-6E328B5D873A}"/>
                </a:ext>
              </a:extLst>
            </p:cNvPr>
            <p:cNvGrpSpPr/>
            <p:nvPr/>
          </p:nvGrpSpPr>
          <p:grpSpPr>
            <a:xfrm>
              <a:off x="9258492" y="1037053"/>
              <a:ext cx="900000" cy="900000"/>
              <a:chOff x="9258492" y="1037053"/>
              <a:chExt cx="900000" cy="900000"/>
            </a:xfrm>
          </p:grpSpPr>
          <p:grpSp>
            <p:nvGrpSpPr>
              <p:cNvPr id="117" name="Group 116">
                <a:extLst>
                  <a:ext uri="{FF2B5EF4-FFF2-40B4-BE49-F238E27FC236}">
                    <a16:creationId xmlns:a16="http://schemas.microsoft.com/office/drawing/2014/main" id="{5D07ED68-9B32-F74D-FFE8-61D959262328}"/>
                  </a:ext>
                </a:extLst>
              </p:cNvPr>
              <p:cNvGrpSpPr/>
              <p:nvPr/>
            </p:nvGrpSpPr>
            <p:grpSpPr>
              <a:xfrm>
                <a:off x="9258492" y="1037053"/>
                <a:ext cx="900000" cy="900000"/>
                <a:chOff x="9155300" y="1113585"/>
                <a:chExt cx="900000" cy="900000"/>
              </a:xfrm>
            </p:grpSpPr>
            <p:sp>
              <p:nvSpPr>
                <p:cNvPr id="119" name="Oval 118">
                  <a:extLst>
                    <a:ext uri="{FF2B5EF4-FFF2-40B4-BE49-F238E27FC236}">
                      <a16:creationId xmlns:a16="http://schemas.microsoft.com/office/drawing/2014/main" id="{ADA3A6F7-059F-7CC2-46C6-1CDE28689CA3}"/>
                    </a:ext>
                  </a:extLst>
                </p:cNvPr>
                <p:cNvSpPr>
                  <a:spLocks noChangeAspect="1"/>
                </p:cNvSpPr>
                <p:nvPr/>
              </p:nvSpPr>
              <p:spPr>
                <a:xfrm>
                  <a:off x="9155300"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120" name="TextBox 119">
                  <a:extLst>
                    <a:ext uri="{FF2B5EF4-FFF2-40B4-BE49-F238E27FC236}">
                      <a16:creationId xmlns:a16="http://schemas.microsoft.com/office/drawing/2014/main" id="{2C039665-4470-BC12-216E-3CF36043D2F0}"/>
                    </a:ext>
                  </a:extLst>
                </p:cNvPr>
                <p:cNvSpPr txBox="1"/>
                <p:nvPr/>
              </p:nvSpPr>
              <p:spPr>
                <a:xfrm>
                  <a:off x="9190807" y="1698466"/>
                  <a:ext cx="832848" cy="138500"/>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i2i</a:t>
                  </a:r>
                </a:p>
              </p:txBody>
            </p:sp>
          </p:grpSp>
          <p:pic>
            <p:nvPicPr>
              <p:cNvPr id="118" name="Picture 117">
                <a:extLst>
                  <a:ext uri="{FF2B5EF4-FFF2-40B4-BE49-F238E27FC236}">
                    <a16:creationId xmlns:a16="http://schemas.microsoft.com/office/drawing/2014/main" id="{85888EEB-7B1C-0053-55EA-056E2C5CE51B}"/>
                  </a:ext>
                </a:extLst>
              </p:cNvPr>
              <p:cNvPicPr>
                <a:picLocks noChangeAspect="1"/>
              </p:cNvPicPr>
              <p:nvPr/>
            </p:nvPicPr>
            <p:blipFill>
              <a:blip r:embed="rId10">
                <a:alphaModFix amt="50000"/>
              </a:blip>
              <a:stretch>
                <a:fillRect/>
              </a:stretch>
            </p:blipFill>
            <p:spPr>
              <a:xfrm>
                <a:off x="9407500" y="1238690"/>
                <a:ext cx="649721" cy="356061"/>
              </a:xfrm>
              <a:prstGeom prst="rect">
                <a:avLst/>
              </a:prstGeom>
              <a:ln w="10510" cap="flat">
                <a:noFill/>
                <a:prstDash val="solid"/>
                <a:miter/>
              </a:ln>
            </p:spPr>
          </p:pic>
        </p:grpSp>
      </p:grpSp>
      <p:sp>
        <p:nvSpPr>
          <p:cNvPr id="125" name="Google Shape;328;p31">
            <a:extLst>
              <a:ext uri="{FF2B5EF4-FFF2-40B4-BE49-F238E27FC236}">
                <a16:creationId xmlns:a16="http://schemas.microsoft.com/office/drawing/2014/main" id="{F6800C77-9A57-4243-3303-E6C0CBDD85BE}"/>
              </a:ext>
            </a:extLst>
          </p:cNvPr>
          <p:cNvSpPr txBox="1"/>
          <p:nvPr/>
        </p:nvSpPr>
        <p:spPr>
          <a:xfrm>
            <a:off x="18207022" y="2869963"/>
            <a:ext cx="2362350" cy="276999"/>
          </a:xfrm>
          <a:prstGeom prst="rect">
            <a:avLst/>
          </a:prstGeom>
          <a:noFill/>
          <a:ln>
            <a:noFill/>
          </a:ln>
        </p:spPr>
        <p:txBody>
          <a:bodyPr spcFirstLastPara="1" wrap="square" lIns="0" tIns="0" rIns="0" bIns="0" anchor="ctr" anchorCtr="1">
            <a:spAutoFit/>
          </a:bodyPr>
          <a:lstStyle>
            <a:defPPr>
              <a:defRPr lang="en-MM"/>
            </a:defPPr>
            <a:lvl1pPr algn="ctr">
              <a:lnSpc>
                <a:spcPct val="90000"/>
              </a:lnSpc>
              <a:defRPr sz="1000" b="1">
                <a:solidFill>
                  <a:srgbClr val="002060">
                    <a:alpha val="50000"/>
                  </a:srgbClr>
                </a:solidFill>
                <a:ea typeface="Quattrocento Sans"/>
                <a:cs typeface="Quattrocento Sans"/>
              </a:defRPr>
            </a:lvl1pPr>
          </a:lstStyle>
          <a:p>
            <a:r>
              <a:rPr lang="en" sz="2000" dirty="0">
                <a:sym typeface="Quattrocento Sans"/>
              </a:rPr>
              <a:t>UBX</a:t>
            </a:r>
            <a:endParaRPr sz="2000" dirty="0">
              <a:sym typeface="Quattrocento Sans"/>
            </a:endParaRPr>
          </a:p>
        </p:txBody>
      </p:sp>
      <p:grpSp>
        <p:nvGrpSpPr>
          <p:cNvPr id="2" name="Google Shape;284;p31">
            <a:extLst>
              <a:ext uri="{FF2B5EF4-FFF2-40B4-BE49-F238E27FC236}">
                <a16:creationId xmlns:a16="http://schemas.microsoft.com/office/drawing/2014/main" id="{7D60FDC5-D8BC-DA4D-672D-3B7A85783049}"/>
              </a:ext>
            </a:extLst>
          </p:cNvPr>
          <p:cNvGrpSpPr>
            <a:grpSpLocks noChangeAspect="1"/>
          </p:cNvGrpSpPr>
          <p:nvPr/>
        </p:nvGrpSpPr>
        <p:grpSpPr>
          <a:xfrm>
            <a:off x="4545596" y="7093289"/>
            <a:ext cx="504000" cy="503999"/>
            <a:chOff x="1836887" y="5986947"/>
            <a:chExt cx="235744" cy="228600"/>
          </a:xfrm>
        </p:grpSpPr>
        <p:sp>
          <p:nvSpPr>
            <p:cNvPr id="3" name="Google Shape;285;p31">
              <a:extLst>
                <a:ext uri="{FF2B5EF4-FFF2-40B4-BE49-F238E27FC236}">
                  <a16:creationId xmlns:a16="http://schemas.microsoft.com/office/drawing/2014/main" id="{17E64069-32A0-539F-961C-885D7B8992EC}"/>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6" name="Google Shape;286;p31">
              <a:extLst>
                <a:ext uri="{FF2B5EF4-FFF2-40B4-BE49-F238E27FC236}">
                  <a16:creationId xmlns:a16="http://schemas.microsoft.com/office/drawing/2014/main" id="{1DB08B2B-C57A-292B-5B8F-50F50D6E99AF}"/>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3</a:t>
              </a:r>
              <a:endParaRPr sz="3600" dirty="0">
                <a:solidFill>
                  <a:srgbClr val="FFFFFF"/>
                </a:solidFill>
              </a:endParaRPr>
            </a:p>
          </p:txBody>
        </p:sp>
      </p:grpSp>
      <p:grpSp>
        <p:nvGrpSpPr>
          <p:cNvPr id="7" name="Google Shape;284;p31">
            <a:extLst>
              <a:ext uri="{FF2B5EF4-FFF2-40B4-BE49-F238E27FC236}">
                <a16:creationId xmlns:a16="http://schemas.microsoft.com/office/drawing/2014/main" id="{F7391F3A-C060-CA68-F65A-79287FF3DA58}"/>
              </a:ext>
            </a:extLst>
          </p:cNvPr>
          <p:cNvGrpSpPr>
            <a:grpSpLocks noChangeAspect="1"/>
          </p:cNvGrpSpPr>
          <p:nvPr/>
        </p:nvGrpSpPr>
        <p:grpSpPr>
          <a:xfrm>
            <a:off x="4545596" y="9792409"/>
            <a:ext cx="504000" cy="503999"/>
            <a:chOff x="1836887" y="5986947"/>
            <a:chExt cx="235744" cy="228600"/>
          </a:xfrm>
        </p:grpSpPr>
        <p:sp>
          <p:nvSpPr>
            <p:cNvPr id="8" name="Google Shape;285;p31">
              <a:extLst>
                <a:ext uri="{FF2B5EF4-FFF2-40B4-BE49-F238E27FC236}">
                  <a16:creationId xmlns:a16="http://schemas.microsoft.com/office/drawing/2014/main" id="{7DDAB693-8471-1F52-099E-0F355C0B8E07}"/>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9" name="Google Shape;286;p31">
              <a:extLst>
                <a:ext uri="{FF2B5EF4-FFF2-40B4-BE49-F238E27FC236}">
                  <a16:creationId xmlns:a16="http://schemas.microsoft.com/office/drawing/2014/main" id="{9F014477-3958-3460-DB13-166B00DE1D5B}"/>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4</a:t>
              </a:r>
              <a:endParaRPr sz="3600" dirty="0">
                <a:solidFill>
                  <a:srgbClr val="FFFFFF"/>
                </a:solidFill>
              </a:endParaRPr>
            </a:p>
          </p:txBody>
        </p:sp>
      </p:grpSp>
      <p:sp>
        <p:nvSpPr>
          <p:cNvPr id="10" name="TextBox 9">
            <a:extLst>
              <a:ext uri="{FF2B5EF4-FFF2-40B4-BE49-F238E27FC236}">
                <a16:creationId xmlns:a16="http://schemas.microsoft.com/office/drawing/2014/main" id="{F81176BA-FDB2-B10A-C8B9-2D9BB39E3539}"/>
              </a:ext>
            </a:extLst>
          </p:cNvPr>
          <p:cNvSpPr txBox="1"/>
          <p:nvPr/>
        </p:nvSpPr>
        <p:spPr>
          <a:xfrm>
            <a:off x="10691319" y="6667765"/>
            <a:ext cx="7794182" cy="820674"/>
          </a:xfrm>
          <a:prstGeom prst="rect">
            <a:avLst/>
          </a:prstGeom>
          <a:noFill/>
        </p:spPr>
        <p:txBody>
          <a:bodyPr wrap="square">
            <a:spAutoFit/>
          </a:bodyPr>
          <a:lstStyle/>
          <a:p>
            <a:pPr>
              <a:lnSpc>
                <a:spcPct val="150000"/>
              </a:lnSpc>
            </a:pPr>
            <a:r>
              <a:rPr lang="en-US" sz="3600" dirty="0">
                <a:latin typeface="+mj-lt"/>
              </a:rPr>
              <a:t>PushFunds transaction request</a:t>
            </a:r>
          </a:p>
        </p:txBody>
      </p:sp>
      <p:grpSp>
        <p:nvGrpSpPr>
          <p:cNvPr id="11" name="Google Shape;284;p31">
            <a:extLst>
              <a:ext uri="{FF2B5EF4-FFF2-40B4-BE49-F238E27FC236}">
                <a16:creationId xmlns:a16="http://schemas.microsoft.com/office/drawing/2014/main" id="{6ACCC980-70BD-EB59-B043-271EA768A454}"/>
              </a:ext>
            </a:extLst>
          </p:cNvPr>
          <p:cNvGrpSpPr>
            <a:grpSpLocks noChangeAspect="1"/>
          </p:cNvGrpSpPr>
          <p:nvPr/>
        </p:nvGrpSpPr>
        <p:grpSpPr>
          <a:xfrm>
            <a:off x="10120122" y="6969873"/>
            <a:ext cx="504000" cy="503999"/>
            <a:chOff x="1836887" y="5986947"/>
            <a:chExt cx="235744" cy="228600"/>
          </a:xfrm>
        </p:grpSpPr>
        <p:sp>
          <p:nvSpPr>
            <p:cNvPr id="12" name="Google Shape;285;p31">
              <a:extLst>
                <a:ext uri="{FF2B5EF4-FFF2-40B4-BE49-F238E27FC236}">
                  <a16:creationId xmlns:a16="http://schemas.microsoft.com/office/drawing/2014/main" id="{BD07E254-FE59-B561-08C1-ACAC92A4C511}"/>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3" name="Google Shape;286;p31">
              <a:extLst>
                <a:ext uri="{FF2B5EF4-FFF2-40B4-BE49-F238E27FC236}">
                  <a16:creationId xmlns:a16="http://schemas.microsoft.com/office/drawing/2014/main" id="{400EFF7B-1AA9-4E96-D032-06B0269C2FE5}"/>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3</a:t>
              </a:r>
              <a:endParaRPr sz="3600" dirty="0">
                <a:solidFill>
                  <a:srgbClr val="FFFFFF"/>
                </a:solidFill>
              </a:endParaRPr>
            </a:p>
          </p:txBody>
        </p:sp>
      </p:grpSp>
      <p:grpSp>
        <p:nvGrpSpPr>
          <p:cNvPr id="14" name="Google Shape;284;p31">
            <a:extLst>
              <a:ext uri="{FF2B5EF4-FFF2-40B4-BE49-F238E27FC236}">
                <a16:creationId xmlns:a16="http://schemas.microsoft.com/office/drawing/2014/main" id="{D040EB14-8D1B-9066-EB86-80F985000620}"/>
              </a:ext>
            </a:extLst>
          </p:cNvPr>
          <p:cNvGrpSpPr>
            <a:grpSpLocks noChangeAspect="1"/>
          </p:cNvGrpSpPr>
          <p:nvPr/>
        </p:nvGrpSpPr>
        <p:grpSpPr>
          <a:xfrm>
            <a:off x="10120122" y="7857989"/>
            <a:ext cx="504000" cy="503999"/>
            <a:chOff x="1836887" y="5986947"/>
            <a:chExt cx="235744" cy="228600"/>
          </a:xfrm>
        </p:grpSpPr>
        <p:sp>
          <p:nvSpPr>
            <p:cNvPr id="15" name="Google Shape;285;p31">
              <a:extLst>
                <a:ext uri="{FF2B5EF4-FFF2-40B4-BE49-F238E27FC236}">
                  <a16:creationId xmlns:a16="http://schemas.microsoft.com/office/drawing/2014/main" id="{4775CAEA-7398-C062-A518-FC2F3FF1DBBF}"/>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6" name="Google Shape;286;p31">
              <a:extLst>
                <a:ext uri="{FF2B5EF4-FFF2-40B4-BE49-F238E27FC236}">
                  <a16:creationId xmlns:a16="http://schemas.microsoft.com/office/drawing/2014/main" id="{87398914-E086-D4C8-B702-C701B7A69471}"/>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4</a:t>
              </a:r>
              <a:endParaRPr sz="3600" dirty="0">
                <a:solidFill>
                  <a:srgbClr val="FFFFFF"/>
                </a:solidFill>
              </a:endParaRPr>
            </a:p>
          </p:txBody>
        </p:sp>
      </p:grpSp>
      <p:sp>
        <p:nvSpPr>
          <p:cNvPr id="17" name="Frame 16">
            <a:extLst>
              <a:ext uri="{FF2B5EF4-FFF2-40B4-BE49-F238E27FC236}">
                <a16:creationId xmlns:a16="http://schemas.microsoft.com/office/drawing/2014/main" id="{D1F9D41E-4901-F486-0DBC-13602DB9723F}"/>
              </a:ext>
            </a:extLst>
          </p:cNvPr>
          <p:cNvSpPr/>
          <p:nvPr/>
        </p:nvSpPr>
        <p:spPr>
          <a:xfrm>
            <a:off x="9656528" y="5729585"/>
            <a:ext cx="11035108" cy="5774814"/>
          </a:xfrm>
          <a:prstGeom prst="frame">
            <a:avLst>
              <a:gd name="adj1" fmla="val 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3600">
              <a:solidFill>
                <a:schemeClr val="tx1"/>
              </a:solidFill>
            </a:endParaRPr>
          </a:p>
        </p:txBody>
      </p:sp>
      <p:sp>
        <p:nvSpPr>
          <p:cNvPr id="18" name="TextBox 17">
            <a:extLst>
              <a:ext uri="{FF2B5EF4-FFF2-40B4-BE49-F238E27FC236}">
                <a16:creationId xmlns:a16="http://schemas.microsoft.com/office/drawing/2014/main" id="{3EF7A3A8-5307-74A9-B7BD-2E6F1C685EAB}"/>
              </a:ext>
            </a:extLst>
          </p:cNvPr>
          <p:cNvSpPr txBox="1"/>
          <p:nvPr/>
        </p:nvSpPr>
        <p:spPr>
          <a:xfrm>
            <a:off x="10734790" y="8626856"/>
            <a:ext cx="9730496" cy="1979388"/>
          </a:xfrm>
          <a:prstGeom prst="rect">
            <a:avLst/>
          </a:prstGeom>
          <a:noFill/>
        </p:spPr>
        <p:txBody>
          <a:bodyPr wrap="square">
            <a:spAutoFit/>
          </a:bodyPr>
          <a:lstStyle/>
          <a:p>
            <a:pPr>
              <a:lnSpc>
                <a:spcPct val="150000"/>
              </a:lnSpc>
            </a:pPr>
            <a:r>
              <a:rPr lang="en-US" sz="2100" dirty="0">
                <a:latin typeface="Consolas" panose="020B0609020204030204" pitchFamily="49" charset="0"/>
                <a:ea typeface="Calibri Light" panose="020F0302020204030204" pitchFamily="34" charset="0"/>
                <a:cs typeface="Calibri Light" panose="020F0302020204030204" pitchFamily="34" charset="0"/>
              </a:rPr>
              <a:t>{responseCode: "00", receiverTransactionId:"381228649430015",…}</a:t>
            </a:r>
          </a:p>
          <a:p>
            <a:pPr>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mojalooptransferId</a:t>
            </a:r>
            <a:r>
              <a:rPr lang="en-US" sz="2100" dirty="0">
                <a:latin typeface="Consolas" panose="020B0609020204030204" pitchFamily="49" charset="0"/>
                <a:ea typeface="Calibri Light" panose="020F0302020204030204" pitchFamily="34" charset="0"/>
                <a:cs typeface="Calibri Light" panose="020F0302020204030204" pitchFamily="34" charset="0"/>
              </a:rPr>
              <a:t>: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"4ef361ad-7f22-4c79-8ee0-dbadc61d7a31"</a:t>
            </a:r>
          </a:p>
          <a:p>
            <a:pPr>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receiverTransactionId</a:t>
            </a:r>
            <a:r>
              <a:rPr lang="en-US" sz="2100" dirty="0">
                <a:latin typeface="Consolas" panose="020B0609020204030204" pitchFamily="49" charset="0"/>
                <a:ea typeface="Calibri Light" panose="020F0302020204030204" pitchFamily="34" charset="0"/>
                <a:cs typeface="Calibri Light" panose="020F0302020204030204" pitchFamily="34" charset="0"/>
              </a:rPr>
              <a:t>: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"381228649430015"</a:t>
            </a:r>
          </a:p>
          <a:p>
            <a:pPr>
              <a:lnSpc>
                <a:spcPct val="150000"/>
              </a:lnSpc>
            </a:pPr>
            <a:r>
              <a:rPr lang="en-US" sz="2100" dirty="0">
                <a:solidFill>
                  <a:srgbClr val="0070C0"/>
                </a:solidFill>
                <a:latin typeface="Consolas" panose="020B0609020204030204" pitchFamily="49" charset="0"/>
                <a:ea typeface="Calibri Light" panose="020F0302020204030204" pitchFamily="34" charset="0"/>
                <a:cs typeface="Calibri Light" panose="020F0302020204030204" pitchFamily="34" charset="0"/>
              </a:rPr>
              <a:t>responseCode</a:t>
            </a:r>
            <a:r>
              <a:rPr lang="en-US" sz="2100" dirty="0">
                <a:latin typeface="Consolas" panose="020B0609020204030204" pitchFamily="49" charset="0"/>
                <a:ea typeface="Calibri Light" panose="020F0302020204030204" pitchFamily="34" charset="0"/>
                <a:cs typeface="Calibri Light" panose="020F0302020204030204" pitchFamily="34" charset="0"/>
              </a:rPr>
              <a:t>: </a:t>
            </a:r>
            <a:r>
              <a:rPr lang="en-US" sz="2100" dirty="0">
                <a:solidFill>
                  <a:srgbClr val="00CC99"/>
                </a:solidFill>
                <a:latin typeface="Consolas" panose="020B0609020204030204" pitchFamily="49" charset="0"/>
                <a:ea typeface="Calibri Light" panose="020F0302020204030204" pitchFamily="34" charset="0"/>
                <a:cs typeface="Calibri Light" panose="020F0302020204030204" pitchFamily="34" charset="0"/>
              </a:rPr>
              <a:t>"00"</a:t>
            </a:r>
          </a:p>
        </p:txBody>
      </p:sp>
      <p:sp>
        <p:nvSpPr>
          <p:cNvPr id="19" name="TextBox 18">
            <a:extLst>
              <a:ext uri="{FF2B5EF4-FFF2-40B4-BE49-F238E27FC236}">
                <a16:creationId xmlns:a16="http://schemas.microsoft.com/office/drawing/2014/main" id="{E54E6FE5-8803-730D-6CD2-FDB1D5BDC41C}"/>
              </a:ext>
            </a:extLst>
          </p:cNvPr>
          <p:cNvSpPr txBox="1"/>
          <p:nvPr/>
        </p:nvSpPr>
        <p:spPr>
          <a:xfrm>
            <a:off x="10697764" y="7630829"/>
            <a:ext cx="8021184" cy="820674"/>
          </a:xfrm>
          <a:prstGeom prst="rect">
            <a:avLst/>
          </a:prstGeom>
          <a:noFill/>
        </p:spPr>
        <p:txBody>
          <a:bodyPr wrap="square">
            <a:spAutoFit/>
          </a:bodyPr>
          <a:lstStyle/>
          <a:p>
            <a:pPr>
              <a:lnSpc>
                <a:spcPct val="150000"/>
              </a:lnSpc>
            </a:pPr>
            <a:r>
              <a:rPr lang="en-US" sz="3600" dirty="0">
                <a:latin typeface="+mj-lt"/>
              </a:rPr>
              <a:t>PushFunds transaction response</a:t>
            </a:r>
          </a:p>
        </p:txBody>
      </p:sp>
    </p:spTree>
    <p:extLst>
      <p:ext uri="{BB962C8B-B14F-4D97-AF65-F5344CB8AC3E}">
        <p14:creationId xmlns:p14="http://schemas.microsoft.com/office/powerpoint/2010/main" val="3691940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918829" y="365790"/>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Making Payment</a:t>
            </a:r>
            <a:endParaRPr lang="en-US" sz="44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17</a:t>
            </a:fld>
            <a:endParaRPr lang="en-US"/>
          </a:p>
        </p:txBody>
      </p:sp>
      <p:sp>
        <p:nvSpPr>
          <p:cNvPr id="20" name="Rectangle: Rounded Corners 175">
            <a:extLst>
              <a:ext uri="{FF2B5EF4-FFF2-40B4-BE49-F238E27FC236}">
                <a16:creationId xmlns:a16="http://schemas.microsoft.com/office/drawing/2014/main" id="{9F6AFD21-B11D-2289-A3A8-886ED2B3D43C}"/>
              </a:ext>
            </a:extLst>
          </p:cNvPr>
          <p:cNvSpPr/>
          <p:nvPr/>
        </p:nvSpPr>
        <p:spPr>
          <a:xfrm>
            <a:off x="18271070" y="5555786"/>
            <a:ext cx="2383562" cy="7794411"/>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grpSp>
        <p:nvGrpSpPr>
          <p:cNvPr id="21" name="Group 20">
            <a:extLst>
              <a:ext uri="{FF2B5EF4-FFF2-40B4-BE49-F238E27FC236}">
                <a16:creationId xmlns:a16="http://schemas.microsoft.com/office/drawing/2014/main" id="{2AD2F55E-CE73-F0AD-B4E1-FE9B16EB6A67}"/>
              </a:ext>
            </a:extLst>
          </p:cNvPr>
          <p:cNvGrpSpPr/>
          <p:nvPr/>
        </p:nvGrpSpPr>
        <p:grpSpPr>
          <a:xfrm>
            <a:off x="936966" y="3508002"/>
            <a:ext cx="1800446" cy="1800000"/>
            <a:chOff x="691231" y="1113585"/>
            <a:chExt cx="900223" cy="900000"/>
          </a:xfrm>
        </p:grpSpPr>
        <p:sp>
          <p:nvSpPr>
            <p:cNvPr id="22" name="Oval 21">
              <a:extLst>
                <a:ext uri="{FF2B5EF4-FFF2-40B4-BE49-F238E27FC236}">
                  <a16:creationId xmlns:a16="http://schemas.microsoft.com/office/drawing/2014/main" id="{12758FF6-4529-130D-F08E-CE621B09FD9B}"/>
                </a:ext>
              </a:extLst>
            </p:cNvPr>
            <p:cNvSpPr>
              <a:spLocks noChangeAspect="1"/>
            </p:cNvSpPr>
            <p:nvPr/>
          </p:nvSpPr>
          <p:spPr>
            <a:xfrm>
              <a:off x="691231"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solidFill>
                  <a:schemeClr val="lt1">
                    <a:alpha val="50000"/>
                  </a:schemeClr>
                </a:solidFill>
              </a:endParaRPr>
            </a:p>
          </p:txBody>
        </p:sp>
        <p:sp>
          <p:nvSpPr>
            <p:cNvPr id="23" name="TextBox 22">
              <a:extLst>
                <a:ext uri="{FF2B5EF4-FFF2-40B4-BE49-F238E27FC236}">
                  <a16:creationId xmlns:a16="http://schemas.microsoft.com/office/drawing/2014/main" id="{D98A2332-9296-2268-0066-9EA904A066B1}"/>
                </a:ext>
              </a:extLst>
            </p:cNvPr>
            <p:cNvSpPr txBox="1"/>
            <p:nvPr/>
          </p:nvSpPr>
          <p:spPr>
            <a:xfrm>
              <a:off x="691231" y="1632936"/>
              <a:ext cx="900223"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Payer Wallet (Sender)</a:t>
              </a:r>
            </a:p>
          </p:txBody>
        </p:sp>
        <p:pic>
          <p:nvPicPr>
            <p:cNvPr id="24" name="Picture 23">
              <a:extLst>
                <a:ext uri="{FF2B5EF4-FFF2-40B4-BE49-F238E27FC236}">
                  <a16:creationId xmlns:a16="http://schemas.microsoft.com/office/drawing/2014/main" id="{E3E3F030-470B-BAC5-992A-0ACA6333403B}"/>
                </a:ext>
              </a:extLst>
            </p:cNvPr>
            <p:cNvPicPr>
              <a:picLocks noChangeAspect="1"/>
            </p:cNvPicPr>
            <p:nvPr/>
          </p:nvPicPr>
          <p:blipFill>
            <a:blip r:embed="rId2" cstate="email">
              <a:alphaModFix amt="50000"/>
              <a:extLst>
                <a:ext uri="{28A0092B-C50C-407E-A947-70E740481C1C}">
                  <a14:useLocalDpi xmlns:a14="http://schemas.microsoft.com/office/drawing/2010/main"/>
                </a:ext>
              </a:extLst>
            </a:blip>
            <a:stretch>
              <a:fillRect/>
            </a:stretch>
          </p:blipFill>
          <p:spPr>
            <a:xfrm>
              <a:off x="946782" y="1202957"/>
              <a:ext cx="401480" cy="403160"/>
            </a:xfrm>
            <a:prstGeom prst="rect">
              <a:avLst/>
            </a:prstGeom>
          </p:spPr>
        </p:pic>
      </p:grpSp>
      <p:grpSp>
        <p:nvGrpSpPr>
          <p:cNvPr id="25" name="Group 24">
            <a:extLst>
              <a:ext uri="{FF2B5EF4-FFF2-40B4-BE49-F238E27FC236}">
                <a16:creationId xmlns:a16="http://schemas.microsoft.com/office/drawing/2014/main" id="{0FD21565-D117-897C-F643-19546397AFFC}"/>
              </a:ext>
            </a:extLst>
          </p:cNvPr>
          <p:cNvGrpSpPr/>
          <p:nvPr/>
        </p:nvGrpSpPr>
        <p:grpSpPr>
          <a:xfrm>
            <a:off x="21490507" y="3486023"/>
            <a:ext cx="1810520" cy="1800000"/>
            <a:chOff x="10470994" y="1113585"/>
            <a:chExt cx="905260" cy="900000"/>
          </a:xfrm>
        </p:grpSpPr>
        <p:grpSp>
          <p:nvGrpSpPr>
            <p:cNvPr id="26" name="Group 25">
              <a:extLst>
                <a:ext uri="{FF2B5EF4-FFF2-40B4-BE49-F238E27FC236}">
                  <a16:creationId xmlns:a16="http://schemas.microsoft.com/office/drawing/2014/main" id="{A7BB489C-2789-1C7D-D47B-801509B0D208}"/>
                </a:ext>
              </a:extLst>
            </p:cNvPr>
            <p:cNvGrpSpPr/>
            <p:nvPr/>
          </p:nvGrpSpPr>
          <p:grpSpPr>
            <a:xfrm>
              <a:off x="10470994" y="1113585"/>
              <a:ext cx="905260" cy="900000"/>
              <a:chOff x="10470994" y="1113585"/>
              <a:chExt cx="905260" cy="900000"/>
            </a:xfrm>
          </p:grpSpPr>
          <p:sp>
            <p:nvSpPr>
              <p:cNvPr id="28" name="Oval 27">
                <a:extLst>
                  <a:ext uri="{FF2B5EF4-FFF2-40B4-BE49-F238E27FC236}">
                    <a16:creationId xmlns:a16="http://schemas.microsoft.com/office/drawing/2014/main" id="{687A1E50-9787-154B-E17F-04CE28850639}"/>
                  </a:ext>
                </a:extLst>
              </p:cNvPr>
              <p:cNvSpPr>
                <a:spLocks noChangeAspect="1"/>
              </p:cNvSpPr>
              <p:nvPr/>
            </p:nvSpPr>
            <p:spPr>
              <a:xfrm>
                <a:off x="10470994"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solidFill>
                    <a:schemeClr val="lt1">
                      <a:alpha val="50000"/>
                    </a:schemeClr>
                  </a:solidFill>
                </a:endParaRPr>
              </a:p>
            </p:txBody>
          </p:sp>
          <p:sp>
            <p:nvSpPr>
              <p:cNvPr id="29" name="TextBox 28">
                <a:extLst>
                  <a:ext uri="{FF2B5EF4-FFF2-40B4-BE49-F238E27FC236}">
                    <a16:creationId xmlns:a16="http://schemas.microsoft.com/office/drawing/2014/main" id="{3B58A887-334E-8E41-2A06-C1449552FF6D}"/>
                  </a:ext>
                </a:extLst>
              </p:cNvPr>
              <p:cNvSpPr txBox="1"/>
              <p:nvPr/>
            </p:nvSpPr>
            <p:spPr>
              <a:xfrm>
                <a:off x="10476031" y="1559354"/>
                <a:ext cx="900223"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0"/>
                  </a:spcBef>
                  <a:defRPr/>
                </a:pPr>
                <a:r>
                  <a:rPr lang="en-US" sz="2000" b="1" dirty="0">
                    <a:solidFill>
                      <a:srgbClr val="002060">
                        <a:alpha val="50000"/>
                      </a:srgbClr>
                    </a:solidFill>
                    <a:latin typeface="+mj-lt"/>
                  </a:rPr>
                  <a:t>Payee (Receiver)</a:t>
                </a:r>
              </a:p>
              <a:p>
                <a:pPr defTabSz="2437792">
                  <a:spcBef>
                    <a:spcPts val="0"/>
                  </a:spcBef>
                  <a:defRPr/>
                </a:pPr>
                <a:r>
                  <a:rPr lang="en-US" sz="2000" b="1" dirty="0">
                    <a:solidFill>
                      <a:srgbClr val="002060">
                        <a:alpha val="50000"/>
                      </a:srgbClr>
                    </a:solidFill>
                    <a:latin typeface="+mj-lt"/>
                  </a:rPr>
                  <a:t>account</a:t>
                </a:r>
              </a:p>
            </p:txBody>
          </p:sp>
        </p:grpSp>
        <p:pic>
          <p:nvPicPr>
            <p:cNvPr id="27" name="Picture 26">
              <a:extLst>
                <a:ext uri="{FF2B5EF4-FFF2-40B4-BE49-F238E27FC236}">
                  <a16:creationId xmlns:a16="http://schemas.microsoft.com/office/drawing/2014/main" id="{A16D6006-9208-B733-2246-24F5932AE2C5}"/>
                </a:ext>
              </a:extLst>
            </p:cNvPr>
            <p:cNvPicPr>
              <a:picLocks noChangeAspect="1"/>
            </p:cNvPicPr>
            <p:nvPr/>
          </p:nvPicPr>
          <p:blipFill>
            <a:blip r:embed="rId2" cstate="email">
              <a:alphaModFix amt="50000"/>
              <a:extLst>
                <a:ext uri="{28A0092B-C50C-407E-A947-70E740481C1C}">
                  <a14:useLocalDpi xmlns:a14="http://schemas.microsoft.com/office/drawing/2010/main"/>
                </a:ext>
              </a:extLst>
            </a:blip>
            <a:stretch>
              <a:fillRect/>
            </a:stretch>
          </p:blipFill>
          <p:spPr>
            <a:xfrm>
              <a:off x="10731091" y="1199363"/>
              <a:ext cx="379805" cy="381395"/>
            </a:xfrm>
            <a:prstGeom prst="rect">
              <a:avLst/>
            </a:prstGeom>
          </p:spPr>
        </p:pic>
      </p:grpSp>
      <p:grpSp>
        <p:nvGrpSpPr>
          <p:cNvPr id="30" name="Group 29">
            <a:extLst>
              <a:ext uri="{FF2B5EF4-FFF2-40B4-BE49-F238E27FC236}">
                <a16:creationId xmlns:a16="http://schemas.microsoft.com/office/drawing/2014/main" id="{E061E68A-FC14-A530-7E15-7C6A0AFF9E83}"/>
              </a:ext>
            </a:extLst>
          </p:cNvPr>
          <p:cNvGrpSpPr/>
          <p:nvPr/>
        </p:nvGrpSpPr>
        <p:grpSpPr>
          <a:xfrm>
            <a:off x="6919413" y="3495592"/>
            <a:ext cx="1800000" cy="1800000"/>
            <a:chOff x="3809677" y="1113585"/>
            <a:chExt cx="900000" cy="900000"/>
          </a:xfrm>
        </p:grpSpPr>
        <p:sp>
          <p:nvSpPr>
            <p:cNvPr id="31" name="Oval 30">
              <a:extLst>
                <a:ext uri="{FF2B5EF4-FFF2-40B4-BE49-F238E27FC236}">
                  <a16:creationId xmlns:a16="http://schemas.microsoft.com/office/drawing/2014/main" id="{85F417E5-2D56-F051-B255-1063D8355033}"/>
                </a:ext>
              </a:extLst>
            </p:cNvPr>
            <p:cNvSpPr>
              <a:spLocks noChangeAspect="1"/>
            </p:cNvSpPr>
            <p:nvPr/>
          </p:nvSpPr>
          <p:spPr>
            <a:xfrm>
              <a:off x="3809677"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32" name="Picture 31">
              <a:extLst>
                <a:ext uri="{FF2B5EF4-FFF2-40B4-BE49-F238E27FC236}">
                  <a16:creationId xmlns:a16="http://schemas.microsoft.com/office/drawing/2014/main" id="{150306D8-E4A1-6891-84FB-8109BC3A08F7}"/>
                </a:ext>
              </a:extLst>
            </p:cNvPr>
            <p:cNvPicPr>
              <a:picLocks noChangeAspect="1"/>
            </p:cNvPicPr>
            <p:nvPr/>
          </p:nvPicPr>
          <p:blipFill rotWithShape="1">
            <a:blip r:embed="rId3">
              <a:clrChange>
                <a:clrFrom>
                  <a:srgbClr val="FFFFFF"/>
                </a:clrFrom>
                <a:clrTo>
                  <a:srgbClr val="FFFFFF">
                    <a:alpha val="0"/>
                  </a:srgbClr>
                </a:clrTo>
              </a:clrChange>
            </a:blip>
            <a:srcRect l="15340" t="82396" r="70873" b="4189"/>
            <a:stretch/>
          </p:blipFill>
          <p:spPr>
            <a:xfrm>
              <a:off x="3924357" y="1337796"/>
              <a:ext cx="666173" cy="294344"/>
            </a:xfrm>
            <a:prstGeom prst="rect">
              <a:avLst/>
            </a:prstGeom>
          </p:spPr>
        </p:pic>
        <p:sp>
          <p:nvSpPr>
            <p:cNvPr id="33" name="TextBox 32">
              <a:extLst>
                <a:ext uri="{FF2B5EF4-FFF2-40B4-BE49-F238E27FC236}">
                  <a16:creationId xmlns:a16="http://schemas.microsoft.com/office/drawing/2014/main" id="{2A3FFE1F-DC19-5DD2-E915-AE0A3854386A}"/>
                </a:ext>
              </a:extLst>
            </p:cNvPr>
            <p:cNvSpPr txBox="1"/>
            <p:nvPr/>
          </p:nvSpPr>
          <p:spPr>
            <a:xfrm>
              <a:off x="3841020" y="1673562"/>
              <a:ext cx="832848" cy="138500"/>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Visa</a:t>
              </a:r>
            </a:p>
          </p:txBody>
        </p:sp>
      </p:grpSp>
      <p:cxnSp>
        <p:nvCxnSpPr>
          <p:cNvPr id="34" name="Connector: Elbow 80">
            <a:extLst>
              <a:ext uri="{FF2B5EF4-FFF2-40B4-BE49-F238E27FC236}">
                <a16:creationId xmlns:a16="http://schemas.microsoft.com/office/drawing/2014/main" id="{2C8E7127-C282-CFB0-8BAB-6583A0688236}"/>
              </a:ext>
            </a:extLst>
          </p:cNvPr>
          <p:cNvCxnSpPr>
            <a:cxnSpLocks/>
          </p:cNvCxnSpPr>
          <p:nvPr/>
        </p:nvCxnSpPr>
        <p:spPr>
          <a:xfrm>
            <a:off x="2847961" y="4399890"/>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2E2D5B17-BC35-BBEB-E33D-7D61028FAB9D}"/>
              </a:ext>
            </a:extLst>
          </p:cNvPr>
          <p:cNvGrpSpPr/>
          <p:nvPr/>
        </p:nvGrpSpPr>
        <p:grpSpPr>
          <a:xfrm>
            <a:off x="3932499" y="3495592"/>
            <a:ext cx="1800000" cy="1800000"/>
            <a:chOff x="2174124" y="1113585"/>
            <a:chExt cx="900000" cy="900000"/>
          </a:xfrm>
        </p:grpSpPr>
        <p:pic>
          <p:nvPicPr>
            <p:cNvPr id="36" name="Picture 61">
              <a:extLst>
                <a:ext uri="{FF2B5EF4-FFF2-40B4-BE49-F238E27FC236}">
                  <a16:creationId xmlns:a16="http://schemas.microsoft.com/office/drawing/2014/main" id="{CB5483B0-AC47-1350-E697-169C6BC65B55}"/>
                </a:ext>
              </a:extLst>
            </p:cNvPr>
            <p:cNvPicPr>
              <a:picLocks noChangeAspect="1"/>
            </p:cNvPicPr>
            <p:nvPr/>
          </p:nvPicPr>
          <p:blipFill>
            <a:blip r:embed="rId4" cstate="email">
              <a:alphaModFix amt="50000"/>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479209" y="1247311"/>
              <a:ext cx="306722" cy="293339"/>
            </a:xfrm>
            <a:prstGeom prst="rect">
              <a:avLst/>
            </a:prstGeom>
          </p:spPr>
        </p:pic>
        <p:sp>
          <p:nvSpPr>
            <p:cNvPr id="37" name="Oval 36">
              <a:extLst>
                <a:ext uri="{FF2B5EF4-FFF2-40B4-BE49-F238E27FC236}">
                  <a16:creationId xmlns:a16="http://schemas.microsoft.com/office/drawing/2014/main" id="{44512647-838F-0C6D-B42A-75EAB960E4B4}"/>
                </a:ext>
              </a:extLst>
            </p:cNvPr>
            <p:cNvSpPr>
              <a:spLocks noChangeAspect="1"/>
            </p:cNvSpPr>
            <p:nvPr/>
          </p:nvSpPr>
          <p:spPr>
            <a:xfrm>
              <a:off x="2174124"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lt1">
                    <a:alpha val="50000"/>
                  </a:schemeClr>
                </a:solidFill>
              </a:endParaRPr>
            </a:p>
          </p:txBody>
        </p:sp>
        <p:pic>
          <p:nvPicPr>
            <p:cNvPr id="38" name="Visa card one inverse">
              <a:extLst>
                <a:ext uri="{FF2B5EF4-FFF2-40B4-BE49-F238E27FC236}">
                  <a16:creationId xmlns:a16="http://schemas.microsoft.com/office/drawing/2014/main" id="{99BFCE1C-4665-367C-D17B-FA2330B2D45E}"/>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2701124" y="1494947"/>
              <a:ext cx="167183" cy="107878"/>
            </a:xfrm>
            <a:prstGeom prst="rect">
              <a:avLst/>
            </a:prstGeom>
          </p:spPr>
        </p:pic>
        <p:sp>
          <p:nvSpPr>
            <p:cNvPr id="39" name="TextBox 38">
              <a:extLst>
                <a:ext uri="{FF2B5EF4-FFF2-40B4-BE49-F238E27FC236}">
                  <a16:creationId xmlns:a16="http://schemas.microsoft.com/office/drawing/2014/main" id="{D852F6C4-AF7B-2553-0497-9B4C0BC6F0A9}"/>
                </a:ext>
              </a:extLst>
            </p:cNvPr>
            <p:cNvSpPr txBox="1"/>
            <p:nvPr/>
          </p:nvSpPr>
          <p:spPr>
            <a:xfrm>
              <a:off x="2284030" y="1635674"/>
              <a:ext cx="703835"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Originating     FI**</a:t>
              </a:r>
            </a:p>
          </p:txBody>
        </p:sp>
      </p:grpSp>
      <p:grpSp>
        <p:nvGrpSpPr>
          <p:cNvPr id="40" name="Group 39">
            <a:extLst>
              <a:ext uri="{FF2B5EF4-FFF2-40B4-BE49-F238E27FC236}">
                <a16:creationId xmlns:a16="http://schemas.microsoft.com/office/drawing/2014/main" id="{882810A6-1C8E-BA06-4A9F-4287A4BF40AE}"/>
              </a:ext>
            </a:extLst>
          </p:cNvPr>
          <p:cNvGrpSpPr/>
          <p:nvPr/>
        </p:nvGrpSpPr>
        <p:grpSpPr>
          <a:xfrm>
            <a:off x="9923009" y="3508003"/>
            <a:ext cx="1800000" cy="1800000"/>
            <a:chOff x="5367797" y="1105914"/>
            <a:chExt cx="900000" cy="900000"/>
          </a:xfrm>
        </p:grpSpPr>
        <p:pic>
          <p:nvPicPr>
            <p:cNvPr id="41" name="Picture 61">
              <a:extLst>
                <a:ext uri="{FF2B5EF4-FFF2-40B4-BE49-F238E27FC236}">
                  <a16:creationId xmlns:a16="http://schemas.microsoft.com/office/drawing/2014/main" id="{6073FF81-C11C-1C6E-7F38-0BD0988BA098}"/>
                </a:ext>
              </a:extLst>
            </p:cNvPr>
            <p:cNvPicPr>
              <a:picLocks noChangeAspect="1"/>
            </p:cNvPicPr>
            <p:nvPr/>
          </p:nvPicPr>
          <p:blipFill>
            <a:blip r:embed="rId4" cstate="email">
              <a:alphaModFix amt="50000"/>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672882" y="1239640"/>
              <a:ext cx="306722" cy="293339"/>
            </a:xfrm>
            <a:prstGeom prst="rect">
              <a:avLst/>
            </a:prstGeom>
          </p:spPr>
        </p:pic>
        <p:sp>
          <p:nvSpPr>
            <p:cNvPr id="42" name="Oval 41">
              <a:extLst>
                <a:ext uri="{FF2B5EF4-FFF2-40B4-BE49-F238E27FC236}">
                  <a16:creationId xmlns:a16="http://schemas.microsoft.com/office/drawing/2014/main" id="{57DAC122-F9DD-0379-BFD6-FCA963FB98B2}"/>
                </a:ext>
              </a:extLst>
            </p:cNvPr>
            <p:cNvSpPr>
              <a:spLocks noChangeAspect="1"/>
            </p:cNvSpPr>
            <p:nvPr/>
          </p:nvSpPr>
          <p:spPr>
            <a:xfrm>
              <a:off x="5367797"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43" name="Visa card one inverse">
              <a:extLst>
                <a:ext uri="{FF2B5EF4-FFF2-40B4-BE49-F238E27FC236}">
                  <a16:creationId xmlns:a16="http://schemas.microsoft.com/office/drawing/2014/main" id="{7EF66BD1-6EAD-6446-8D49-A89E945B90D1}"/>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5894797" y="1487276"/>
              <a:ext cx="167183" cy="107878"/>
            </a:xfrm>
            <a:prstGeom prst="rect">
              <a:avLst/>
            </a:prstGeom>
          </p:spPr>
        </p:pic>
        <p:sp>
          <p:nvSpPr>
            <p:cNvPr id="44" name="TextBox 43">
              <a:extLst>
                <a:ext uri="{FF2B5EF4-FFF2-40B4-BE49-F238E27FC236}">
                  <a16:creationId xmlns:a16="http://schemas.microsoft.com/office/drawing/2014/main" id="{58930D2E-A0F3-0C02-4826-095566882E25}"/>
                </a:ext>
              </a:extLst>
            </p:cNvPr>
            <p:cNvSpPr txBox="1"/>
            <p:nvPr/>
          </p:nvSpPr>
          <p:spPr>
            <a:xfrm>
              <a:off x="5418860" y="1559966"/>
              <a:ext cx="813741"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Visa Settlement FI***</a:t>
              </a:r>
            </a:p>
          </p:txBody>
        </p:sp>
      </p:grpSp>
      <p:cxnSp>
        <p:nvCxnSpPr>
          <p:cNvPr id="45" name="Connector: Elbow 80">
            <a:extLst>
              <a:ext uri="{FF2B5EF4-FFF2-40B4-BE49-F238E27FC236}">
                <a16:creationId xmlns:a16="http://schemas.microsoft.com/office/drawing/2014/main" id="{94E7686E-C947-774E-9FA0-16D42D9C2C02}"/>
              </a:ext>
            </a:extLst>
          </p:cNvPr>
          <p:cNvCxnSpPr>
            <a:cxnSpLocks/>
          </p:cNvCxnSpPr>
          <p:nvPr/>
        </p:nvCxnSpPr>
        <p:spPr>
          <a:xfrm>
            <a:off x="5835001" y="4399890"/>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80">
            <a:extLst>
              <a:ext uri="{FF2B5EF4-FFF2-40B4-BE49-F238E27FC236}">
                <a16:creationId xmlns:a16="http://schemas.microsoft.com/office/drawing/2014/main" id="{C3D5FD85-BA9E-214F-E03F-E5F9035AFA7C}"/>
              </a:ext>
            </a:extLst>
          </p:cNvPr>
          <p:cNvCxnSpPr>
            <a:cxnSpLocks/>
          </p:cNvCxnSpPr>
          <p:nvPr/>
        </p:nvCxnSpPr>
        <p:spPr>
          <a:xfrm>
            <a:off x="8864245" y="4399890"/>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80">
            <a:extLst>
              <a:ext uri="{FF2B5EF4-FFF2-40B4-BE49-F238E27FC236}">
                <a16:creationId xmlns:a16="http://schemas.microsoft.com/office/drawing/2014/main" id="{158AB4D8-403A-A64B-7488-04ACE435694C}"/>
              </a:ext>
            </a:extLst>
          </p:cNvPr>
          <p:cNvCxnSpPr>
            <a:cxnSpLocks/>
          </p:cNvCxnSpPr>
          <p:nvPr/>
        </p:nvCxnSpPr>
        <p:spPr>
          <a:xfrm>
            <a:off x="11835127" y="4386022"/>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80">
            <a:extLst>
              <a:ext uri="{FF2B5EF4-FFF2-40B4-BE49-F238E27FC236}">
                <a16:creationId xmlns:a16="http://schemas.microsoft.com/office/drawing/2014/main" id="{2869E8B5-8C60-2E49-CE58-0DB60D4DDD1B}"/>
              </a:ext>
            </a:extLst>
          </p:cNvPr>
          <p:cNvCxnSpPr>
            <a:cxnSpLocks/>
          </p:cNvCxnSpPr>
          <p:nvPr/>
        </p:nvCxnSpPr>
        <p:spPr>
          <a:xfrm>
            <a:off x="14794305" y="4386022"/>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80">
            <a:extLst>
              <a:ext uri="{FF2B5EF4-FFF2-40B4-BE49-F238E27FC236}">
                <a16:creationId xmlns:a16="http://schemas.microsoft.com/office/drawing/2014/main" id="{A65AA787-9785-785F-09BB-809AC53BDE73}"/>
              </a:ext>
            </a:extLst>
          </p:cNvPr>
          <p:cNvCxnSpPr>
            <a:cxnSpLocks/>
          </p:cNvCxnSpPr>
          <p:nvPr/>
        </p:nvCxnSpPr>
        <p:spPr>
          <a:xfrm>
            <a:off x="17530305" y="4386022"/>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80">
            <a:extLst>
              <a:ext uri="{FF2B5EF4-FFF2-40B4-BE49-F238E27FC236}">
                <a16:creationId xmlns:a16="http://schemas.microsoft.com/office/drawing/2014/main" id="{3A495ECD-EE74-446A-F264-5D7350327D11}"/>
              </a:ext>
            </a:extLst>
          </p:cNvPr>
          <p:cNvCxnSpPr>
            <a:cxnSpLocks/>
          </p:cNvCxnSpPr>
          <p:nvPr/>
        </p:nvCxnSpPr>
        <p:spPr>
          <a:xfrm>
            <a:off x="20395425" y="4395592"/>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175">
            <a:extLst>
              <a:ext uri="{FF2B5EF4-FFF2-40B4-BE49-F238E27FC236}">
                <a16:creationId xmlns:a16="http://schemas.microsoft.com/office/drawing/2014/main" id="{020EE667-5976-FCB6-E9F1-1494216A988B}"/>
              </a:ext>
            </a:extLst>
          </p:cNvPr>
          <p:cNvSpPr/>
          <p:nvPr/>
        </p:nvSpPr>
        <p:spPr>
          <a:xfrm>
            <a:off x="6623164" y="5577493"/>
            <a:ext cx="2383562" cy="7772711"/>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pic>
        <p:nvPicPr>
          <p:cNvPr id="58" name="Picture 4" descr="Visa Direct logo | Payments NEXT">
            <a:extLst>
              <a:ext uri="{FF2B5EF4-FFF2-40B4-BE49-F238E27FC236}">
                <a16:creationId xmlns:a16="http://schemas.microsoft.com/office/drawing/2014/main" id="{D52B7E79-8E64-E799-C13C-19DFADFFDD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3160" y="9053723"/>
            <a:ext cx="1483566" cy="1483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9" name="Straight Arrow Connector 58">
            <a:extLst>
              <a:ext uri="{FF2B5EF4-FFF2-40B4-BE49-F238E27FC236}">
                <a16:creationId xmlns:a16="http://schemas.microsoft.com/office/drawing/2014/main" id="{489CEB63-E4F3-4EE1-B9AC-93F001F06FB6}"/>
              </a:ext>
            </a:extLst>
          </p:cNvPr>
          <p:cNvCxnSpPr>
            <a:cxnSpLocks/>
          </p:cNvCxnSpPr>
          <p:nvPr/>
        </p:nvCxnSpPr>
        <p:spPr>
          <a:xfrm>
            <a:off x="8647795" y="9768168"/>
            <a:ext cx="396777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0" name="Rectangle: Rounded Corners 175">
            <a:extLst>
              <a:ext uri="{FF2B5EF4-FFF2-40B4-BE49-F238E27FC236}">
                <a16:creationId xmlns:a16="http://schemas.microsoft.com/office/drawing/2014/main" id="{FDDCD59F-12C1-25C2-73A8-5698550F7D4B}"/>
              </a:ext>
            </a:extLst>
          </p:cNvPr>
          <p:cNvSpPr/>
          <p:nvPr/>
        </p:nvSpPr>
        <p:spPr>
          <a:xfrm>
            <a:off x="15449130" y="5555786"/>
            <a:ext cx="2383562" cy="7794414"/>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61" name="Rectangle: Rounded Corners 175">
            <a:extLst>
              <a:ext uri="{FF2B5EF4-FFF2-40B4-BE49-F238E27FC236}">
                <a16:creationId xmlns:a16="http://schemas.microsoft.com/office/drawing/2014/main" id="{23D0C97A-BB84-4C9E-A5C0-86688B5586CF}"/>
              </a:ext>
            </a:extLst>
          </p:cNvPr>
          <p:cNvSpPr/>
          <p:nvPr/>
        </p:nvSpPr>
        <p:spPr>
          <a:xfrm>
            <a:off x="12615896" y="5577492"/>
            <a:ext cx="2383562" cy="7772710"/>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62" name="Rectangle 61">
            <a:extLst>
              <a:ext uri="{FF2B5EF4-FFF2-40B4-BE49-F238E27FC236}">
                <a16:creationId xmlns:a16="http://schemas.microsoft.com/office/drawing/2014/main" id="{2B8ABC38-3B33-ACC9-2013-E0F4E4002BC8}"/>
              </a:ext>
            </a:extLst>
          </p:cNvPr>
          <p:cNvSpPr/>
          <p:nvPr/>
        </p:nvSpPr>
        <p:spPr>
          <a:xfrm>
            <a:off x="12878080" y="7277461"/>
            <a:ext cx="1916226" cy="13201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mj-lt"/>
              </a:rPr>
              <a:t>Core Connector</a:t>
            </a:r>
          </a:p>
        </p:txBody>
      </p:sp>
      <p:sp>
        <p:nvSpPr>
          <p:cNvPr id="63" name="Rectangle 62">
            <a:extLst>
              <a:ext uri="{FF2B5EF4-FFF2-40B4-BE49-F238E27FC236}">
                <a16:creationId xmlns:a16="http://schemas.microsoft.com/office/drawing/2014/main" id="{1609BA4C-46BF-5CB4-F13D-8D77A0D48112}"/>
              </a:ext>
            </a:extLst>
          </p:cNvPr>
          <p:cNvSpPr/>
          <p:nvPr/>
        </p:nvSpPr>
        <p:spPr>
          <a:xfrm>
            <a:off x="12878079" y="11006470"/>
            <a:ext cx="1916224" cy="13346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mj-lt"/>
              </a:rPr>
              <a:t>Mojaloop Connector</a:t>
            </a:r>
          </a:p>
        </p:txBody>
      </p:sp>
      <p:cxnSp>
        <p:nvCxnSpPr>
          <p:cNvPr id="64" name="Straight Arrow Connector 63">
            <a:extLst>
              <a:ext uri="{FF2B5EF4-FFF2-40B4-BE49-F238E27FC236}">
                <a16:creationId xmlns:a16="http://schemas.microsoft.com/office/drawing/2014/main" id="{D838A987-364F-74AC-C1CA-CB9D2DD0CC99}"/>
              </a:ext>
            </a:extLst>
          </p:cNvPr>
          <p:cNvCxnSpPr>
            <a:cxnSpLocks/>
          </p:cNvCxnSpPr>
          <p:nvPr/>
        </p:nvCxnSpPr>
        <p:spPr>
          <a:xfrm>
            <a:off x="14965884" y="8872522"/>
            <a:ext cx="62087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2A1A4A1A-F070-D8B7-03E0-0E6A5AEEEC62}"/>
              </a:ext>
            </a:extLst>
          </p:cNvPr>
          <p:cNvCxnSpPr>
            <a:cxnSpLocks/>
          </p:cNvCxnSpPr>
          <p:nvPr/>
        </p:nvCxnSpPr>
        <p:spPr>
          <a:xfrm>
            <a:off x="17694628" y="8857314"/>
            <a:ext cx="62087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49143187-B1D0-F356-6BCC-DCDEA7A7980E}"/>
              </a:ext>
            </a:extLst>
          </p:cNvPr>
          <p:cNvCxnSpPr>
            <a:cxnSpLocks/>
          </p:cNvCxnSpPr>
          <p:nvPr/>
        </p:nvCxnSpPr>
        <p:spPr>
          <a:xfrm flipH="1">
            <a:off x="14919459" y="10078522"/>
            <a:ext cx="619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E9B6FFD1-8EF9-A361-8B18-FADC7F79388C}"/>
              </a:ext>
            </a:extLst>
          </p:cNvPr>
          <p:cNvCxnSpPr>
            <a:cxnSpLocks/>
          </p:cNvCxnSpPr>
          <p:nvPr/>
        </p:nvCxnSpPr>
        <p:spPr>
          <a:xfrm flipH="1">
            <a:off x="17651869" y="10062306"/>
            <a:ext cx="619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8" name="Frame 67">
            <a:extLst>
              <a:ext uri="{FF2B5EF4-FFF2-40B4-BE49-F238E27FC236}">
                <a16:creationId xmlns:a16="http://schemas.microsoft.com/office/drawing/2014/main" id="{12F66053-775A-6E49-D272-CB95F0876B0B}"/>
              </a:ext>
            </a:extLst>
          </p:cNvPr>
          <p:cNvSpPr/>
          <p:nvPr/>
        </p:nvSpPr>
        <p:spPr>
          <a:xfrm>
            <a:off x="12711961" y="7039185"/>
            <a:ext cx="2226320" cy="5639442"/>
          </a:xfrm>
          <a:prstGeom prst="frame">
            <a:avLst>
              <a:gd name="adj1" fmla="val 1580"/>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3600">
              <a:solidFill>
                <a:schemeClr val="tx1"/>
              </a:solidFill>
            </a:endParaRPr>
          </a:p>
        </p:txBody>
      </p:sp>
      <p:cxnSp>
        <p:nvCxnSpPr>
          <p:cNvPr id="69" name="Straight Arrow Connector 68">
            <a:extLst>
              <a:ext uri="{FF2B5EF4-FFF2-40B4-BE49-F238E27FC236}">
                <a16:creationId xmlns:a16="http://schemas.microsoft.com/office/drawing/2014/main" id="{F80E7ED8-16EF-0E76-9EBE-BFDA210DC538}"/>
              </a:ext>
            </a:extLst>
          </p:cNvPr>
          <p:cNvCxnSpPr>
            <a:cxnSpLocks/>
          </p:cNvCxnSpPr>
          <p:nvPr/>
        </p:nvCxnSpPr>
        <p:spPr>
          <a:xfrm flipV="1">
            <a:off x="14234333" y="8755885"/>
            <a:ext cx="0" cy="202553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112E4430-5CAC-F193-2E14-4F2BCD52CD1B}"/>
              </a:ext>
            </a:extLst>
          </p:cNvPr>
          <p:cNvCxnSpPr>
            <a:cxnSpLocks/>
          </p:cNvCxnSpPr>
          <p:nvPr/>
        </p:nvCxnSpPr>
        <p:spPr>
          <a:xfrm>
            <a:off x="13338461" y="8786271"/>
            <a:ext cx="0" cy="20939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71" name="Google Shape;284;p31">
            <a:extLst>
              <a:ext uri="{FF2B5EF4-FFF2-40B4-BE49-F238E27FC236}">
                <a16:creationId xmlns:a16="http://schemas.microsoft.com/office/drawing/2014/main" id="{65F03439-CCCA-FA7F-E8F2-7CDAE49D6F84}"/>
              </a:ext>
            </a:extLst>
          </p:cNvPr>
          <p:cNvGrpSpPr>
            <a:grpSpLocks noChangeAspect="1"/>
          </p:cNvGrpSpPr>
          <p:nvPr/>
        </p:nvGrpSpPr>
        <p:grpSpPr>
          <a:xfrm>
            <a:off x="10457731" y="9079263"/>
            <a:ext cx="504000" cy="503999"/>
            <a:chOff x="1836887" y="5986947"/>
            <a:chExt cx="235744" cy="228600"/>
          </a:xfrm>
        </p:grpSpPr>
        <p:sp>
          <p:nvSpPr>
            <p:cNvPr id="72" name="Google Shape;285;p31">
              <a:extLst>
                <a:ext uri="{FF2B5EF4-FFF2-40B4-BE49-F238E27FC236}">
                  <a16:creationId xmlns:a16="http://schemas.microsoft.com/office/drawing/2014/main" id="{FB50C07A-F63F-20CF-7406-5DDE01DACF3F}"/>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73" name="Google Shape;286;p31">
              <a:extLst>
                <a:ext uri="{FF2B5EF4-FFF2-40B4-BE49-F238E27FC236}">
                  <a16:creationId xmlns:a16="http://schemas.microsoft.com/office/drawing/2014/main" id="{17613ADD-7A8A-009C-60C4-A1DDD369F201}"/>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a:t>
              </a:r>
              <a:endParaRPr sz="3600" dirty="0">
                <a:solidFill>
                  <a:srgbClr val="FFFFFF"/>
                </a:solidFill>
              </a:endParaRPr>
            </a:p>
          </p:txBody>
        </p:sp>
      </p:grpSp>
      <p:grpSp>
        <p:nvGrpSpPr>
          <p:cNvPr id="74" name="Google Shape;284;p31">
            <a:extLst>
              <a:ext uri="{FF2B5EF4-FFF2-40B4-BE49-F238E27FC236}">
                <a16:creationId xmlns:a16="http://schemas.microsoft.com/office/drawing/2014/main" id="{EF0C000B-9660-F678-C1A8-1A6B5560929D}"/>
              </a:ext>
            </a:extLst>
          </p:cNvPr>
          <p:cNvGrpSpPr>
            <a:grpSpLocks noChangeAspect="1"/>
          </p:cNvGrpSpPr>
          <p:nvPr/>
        </p:nvGrpSpPr>
        <p:grpSpPr>
          <a:xfrm>
            <a:off x="12773285" y="8973107"/>
            <a:ext cx="504000" cy="503999"/>
            <a:chOff x="1836887" y="5986947"/>
            <a:chExt cx="235744" cy="228600"/>
          </a:xfrm>
        </p:grpSpPr>
        <p:sp>
          <p:nvSpPr>
            <p:cNvPr id="75" name="Google Shape;285;p31">
              <a:extLst>
                <a:ext uri="{FF2B5EF4-FFF2-40B4-BE49-F238E27FC236}">
                  <a16:creationId xmlns:a16="http://schemas.microsoft.com/office/drawing/2014/main" id="{FF2731AE-DB90-C04E-D7FC-776B29F2DE88}"/>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76" name="Google Shape;286;p31">
              <a:extLst>
                <a:ext uri="{FF2B5EF4-FFF2-40B4-BE49-F238E27FC236}">
                  <a16:creationId xmlns:a16="http://schemas.microsoft.com/office/drawing/2014/main" id="{6CF1593D-6C8B-F983-DE35-D59982793575}"/>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a:t>
              </a:r>
              <a:endParaRPr sz="3600" dirty="0">
                <a:solidFill>
                  <a:srgbClr val="FFFFFF"/>
                </a:solidFill>
              </a:endParaRPr>
            </a:p>
          </p:txBody>
        </p:sp>
      </p:grpSp>
      <p:grpSp>
        <p:nvGrpSpPr>
          <p:cNvPr id="77" name="Google Shape;284;p31">
            <a:extLst>
              <a:ext uri="{FF2B5EF4-FFF2-40B4-BE49-F238E27FC236}">
                <a16:creationId xmlns:a16="http://schemas.microsoft.com/office/drawing/2014/main" id="{05DEEE3E-7759-7B0C-F380-17DD667E7F3C}"/>
              </a:ext>
            </a:extLst>
          </p:cNvPr>
          <p:cNvGrpSpPr>
            <a:grpSpLocks noChangeAspect="1"/>
          </p:cNvGrpSpPr>
          <p:nvPr/>
        </p:nvGrpSpPr>
        <p:grpSpPr>
          <a:xfrm>
            <a:off x="14283085" y="10012525"/>
            <a:ext cx="504000" cy="503999"/>
            <a:chOff x="1836887" y="5986947"/>
            <a:chExt cx="235744" cy="228600"/>
          </a:xfrm>
        </p:grpSpPr>
        <p:sp>
          <p:nvSpPr>
            <p:cNvPr id="78" name="Google Shape;285;p31">
              <a:extLst>
                <a:ext uri="{FF2B5EF4-FFF2-40B4-BE49-F238E27FC236}">
                  <a16:creationId xmlns:a16="http://schemas.microsoft.com/office/drawing/2014/main" id="{1E913DC4-D8BA-9397-74A2-E1B908D251E5}"/>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79" name="Google Shape;286;p31">
              <a:extLst>
                <a:ext uri="{FF2B5EF4-FFF2-40B4-BE49-F238E27FC236}">
                  <a16:creationId xmlns:a16="http://schemas.microsoft.com/office/drawing/2014/main" id="{11BBE33C-AE1B-7FA3-A70F-966C11C634E2}"/>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3</a:t>
              </a:r>
              <a:endParaRPr sz="3600" dirty="0">
                <a:solidFill>
                  <a:srgbClr val="FFFFFF"/>
                </a:solidFill>
              </a:endParaRPr>
            </a:p>
          </p:txBody>
        </p:sp>
      </p:grpSp>
      <p:grpSp>
        <p:nvGrpSpPr>
          <p:cNvPr id="111" name="Google Shape;284;p31">
            <a:extLst>
              <a:ext uri="{FF2B5EF4-FFF2-40B4-BE49-F238E27FC236}">
                <a16:creationId xmlns:a16="http://schemas.microsoft.com/office/drawing/2014/main" id="{99DD32AA-8C4E-4875-2AF1-6A586642361C}"/>
              </a:ext>
            </a:extLst>
          </p:cNvPr>
          <p:cNvGrpSpPr>
            <a:grpSpLocks noChangeAspect="1"/>
          </p:cNvGrpSpPr>
          <p:nvPr/>
        </p:nvGrpSpPr>
        <p:grpSpPr>
          <a:xfrm>
            <a:off x="14997321" y="10264525"/>
            <a:ext cx="504000" cy="503999"/>
            <a:chOff x="1836887" y="5986947"/>
            <a:chExt cx="235744" cy="228600"/>
          </a:xfrm>
        </p:grpSpPr>
        <p:sp>
          <p:nvSpPr>
            <p:cNvPr id="126" name="Google Shape;285;p31">
              <a:extLst>
                <a:ext uri="{FF2B5EF4-FFF2-40B4-BE49-F238E27FC236}">
                  <a16:creationId xmlns:a16="http://schemas.microsoft.com/office/drawing/2014/main" id="{8BF1F109-0638-5E10-5614-7F051CB1C8ED}"/>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27" name="Google Shape;286;p31">
              <a:extLst>
                <a:ext uri="{FF2B5EF4-FFF2-40B4-BE49-F238E27FC236}">
                  <a16:creationId xmlns:a16="http://schemas.microsoft.com/office/drawing/2014/main" id="{CA4B6BCF-695B-DC2D-DE69-388B3EAC6A61}"/>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3</a:t>
              </a:r>
              <a:endParaRPr sz="3600" dirty="0">
                <a:solidFill>
                  <a:srgbClr val="FFFFFF"/>
                </a:solidFill>
              </a:endParaRPr>
            </a:p>
          </p:txBody>
        </p:sp>
      </p:grpSp>
      <p:grpSp>
        <p:nvGrpSpPr>
          <p:cNvPr id="128" name="Google Shape;284;p31">
            <a:extLst>
              <a:ext uri="{FF2B5EF4-FFF2-40B4-BE49-F238E27FC236}">
                <a16:creationId xmlns:a16="http://schemas.microsoft.com/office/drawing/2014/main" id="{14FD0410-C6BC-1002-A3B3-56B9E20DA030}"/>
              </a:ext>
            </a:extLst>
          </p:cNvPr>
          <p:cNvGrpSpPr>
            <a:grpSpLocks noChangeAspect="1"/>
          </p:cNvGrpSpPr>
          <p:nvPr/>
        </p:nvGrpSpPr>
        <p:grpSpPr>
          <a:xfrm>
            <a:off x="17795855" y="10277389"/>
            <a:ext cx="504000" cy="503999"/>
            <a:chOff x="1836887" y="5986947"/>
            <a:chExt cx="235744" cy="228600"/>
          </a:xfrm>
        </p:grpSpPr>
        <p:sp>
          <p:nvSpPr>
            <p:cNvPr id="129" name="Google Shape;285;p31">
              <a:extLst>
                <a:ext uri="{FF2B5EF4-FFF2-40B4-BE49-F238E27FC236}">
                  <a16:creationId xmlns:a16="http://schemas.microsoft.com/office/drawing/2014/main" id="{C9D51223-4E67-8993-ACC4-F23828DD3156}"/>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30" name="Google Shape;286;p31">
              <a:extLst>
                <a:ext uri="{FF2B5EF4-FFF2-40B4-BE49-F238E27FC236}">
                  <a16:creationId xmlns:a16="http://schemas.microsoft.com/office/drawing/2014/main" id="{21CEBC53-F740-AE24-83B5-96AE58D3D7C9}"/>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3</a:t>
              </a:r>
              <a:endParaRPr sz="3600" dirty="0">
                <a:solidFill>
                  <a:srgbClr val="FFFFFF"/>
                </a:solidFill>
              </a:endParaRPr>
            </a:p>
          </p:txBody>
        </p:sp>
      </p:grpSp>
      <p:grpSp>
        <p:nvGrpSpPr>
          <p:cNvPr id="131" name="Google Shape;284;p31">
            <a:extLst>
              <a:ext uri="{FF2B5EF4-FFF2-40B4-BE49-F238E27FC236}">
                <a16:creationId xmlns:a16="http://schemas.microsoft.com/office/drawing/2014/main" id="{BB97B781-770E-0D3E-1385-9A506D789E94}"/>
              </a:ext>
            </a:extLst>
          </p:cNvPr>
          <p:cNvGrpSpPr>
            <a:grpSpLocks noChangeAspect="1"/>
          </p:cNvGrpSpPr>
          <p:nvPr/>
        </p:nvGrpSpPr>
        <p:grpSpPr>
          <a:xfrm>
            <a:off x="14972563" y="8223131"/>
            <a:ext cx="504000" cy="503999"/>
            <a:chOff x="1836887" y="5986947"/>
            <a:chExt cx="235744" cy="228600"/>
          </a:xfrm>
        </p:grpSpPr>
        <p:sp>
          <p:nvSpPr>
            <p:cNvPr id="132" name="Google Shape;285;p31">
              <a:extLst>
                <a:ext uri="{FF2B5EF4-FFF2-40B4-BE49-F238E27FC236}">
                  <a16:creationId xmlns:a16="http://schemas.microsoft.com/office/drawing/2014/main" id="{BC211840-4D8B-FF00-97A1-6DA392354B0B}"/>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33" name="Google Shape;286;p31">
              <a:extLst>
                <a:ext uri="{FF2B5EF4-FFF2-40B4-BE49-F238E27FC236}">
                  <a16:creationId xmlns:a16="http://schemas.microsoft.com/office/drawing/2014/main" id="{4CD056DE-3040-1AA9-35FB-DB1D0237C0F7}"/>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a:t>
              </a:r>
              <a:endParaRPr sz="3600" dirty="0">
                <a:solidFill>
                  <a:srgbClr val="FFFFFF"/>
                </a:solidFill>
              </a:endParaRPr>
            </a:p>
          </p:txBody>
        </p:sp>
      </p:grpSp>
      <p:grpSp>
        <p:nvGrpSpPr>
          <p:cNvPr id="134" name="Google Shape;284;p31">
            <a:extLst>
              <a:ext uri="{FF2B5EF4-FFF2-40B4-BE49-F238E27FC236}">
                <a16:creationId xmlns:a16="http://schemas.microsoft.com/office/drawing/2014/main" id="{B31EB943-6148-76B5-4F14-9D2544C8EE7A}"/>
              </a:ext>
            </a:extLst>
          </p:cNvPr>
          <p:cNvGrpSpPr>
            <a:grpSpLocks noChangeAspect="1"/>
          </p:cNvGrpSpPr>
          <p:nvPr/>
        </p:nvGrpSpPr>
        <p:grpSpPr>
          <a:xfrm>
            <a:off x="17811501" y="8223131"/>
            <a:ext cx="504000" cy="503999"/>
            <a:chOff x="1836887" y="5986947"/>
            <a:chExt cx="235744" cy="228600"/>
          </a:xfrm>
        </p:grpSpPr>
        <p:sp>
          <p:nvSpPr>
            <p:cNvPr id="135" name="Google Shape;285;p31">
              <a:extLst>
                <a:ext uri="{FF2B5EF4-FFF2-40B4-BE49-F238E27FC236}">
                  <a16:creationId xmlns:a16="http://schemas.microsoft.com/office/drawing/2014/main" id="{6ED820DD-D64B-07C5-D767-9D0D17C0A80B}"/>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36" name="Google Shape;286;p31">
              <a:extLst>
                <a:ext uri="{FF2B5EF4-FFF2-40B4-BE49-F238E27FC236}">
                  <a16:creationId xmlns:a16="http://schemas.microsoft.com/office/drawing/2014/main" id="{8E058509-E916-3C69-BD44-BA6813A25875}"/>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a:t>
              </a:r>
              <a:endParaRPr sz="3600" dirty="0">
                <a:solidFill>
                  <a:srgbClr val="FFFFFF"/>
                </a:solidFill>
              </a:endParaRPr>
            </a:p>
          </p:txBody>
        </p:sp>
      </p:grpSp>
      <p:sp>
        <p:nvSpPr>
          <p:cNvPr id="137" name="Rectangle 136">
            <a:extLst>
              <a:ext uri="{FF2B5EF4-FFF2-40B4-BE49-F238E27FC236}">
                <a16:creationId xmlns:a16="http://schemas.microsoft.com/office/drawing/2014/main" id="{F46B632A-CA41-AD66-49F9-48C24CBE57C9}"/>
              </a:ext>
            </a:extLst>
          </p:cNvPr>
          <p:cNvSpPr/>
          <p:nvPr/>
        </p:nvSpPr>
        <p:spPr>
          <a:xfrm>
            <a:off x="18518570" y="8654876"/>
            <a:ext cx="1800002" cy="180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mj-lt"/>
              </a:rPr>
              <a:t>Payment Manger </a:t>
            </a:r>
          </a:p>
          <a:p>
            <a:pPr algn="ctr"/>
            <a:r>
              <a:rPr lang="en-US" sz="2400" dirty="0">
                <a:ln w="0"/>
                <a:solidFill>
                  <a:schemeClr val="tx1"/>
                </a:solidFill>
                <a:effectLst>
                  <a:outerShdw blurRad="38100" dist="19050" dir="2700000" algn="tl" rotWithShape="0">
                    <a:schemeClr val="dk1">
                      <a:alpha val="40000"/>
                    </a:schemeClr>
                  </a:outerShdw>
                </a:effectLst>
                <a:latin typeface="+mj-lt"/>
              </a:rPr>
              <a:t>for i2i</a:t>
            </a:r>
          </a:p>
        </p:txBody>
      </p:sp>
      <p:grpSp>
        <p:nvGrpSpPr>
          <p:cNvPr id="138" name="Group 137">
            <a:extLst>
              <a:ext uri="{FF2B5EF4-FFF2-40B4-BE49-F238E27FC236}">
                <a16:creationId xmlns:a16="http://schemas.microsoft.com/office/drawing/2014/main" id="{DBF58663-5392-80EE-DC0C-5786E248955E}"/>
              </a:ext>
            </a:extLst>
          </p:cNvPr>
          <p:cNvGrpSpPr/>
          <p:nvPr/>
        </p:nvGrpSpPr>
        <p:grpSpPr>
          <a:xfrm>
            <a:off x="278433" y="7382094"/>
            <a:ext cx="5793240" cy="5260912"/>
            <a:chOff x="370340" y="2481402"/>
            <a:chExt cx="2896620" cy="2630456"/>
          </a:xfrm>
        </p:grpSpPr>
        <p:sp>
          <p:nvSpPr>
            <p:cNvPr id="139" name="TextBox 138">
              <a:extLst>
                <a:ext uri="{FF2B5EF4-FFF2-40B4-BE49-F238E27FC236}">
                  <a16:creationId xmlns:a16="http://schemas.microsoft.com/office/drawing/2014/main" id="{ECB91662-E1E4-8B4B-F93A-754E8E88AD96}"/>
                </a:ext>
              </a:extLst>
            </p:cNvPr>
            <p:cNvSpPr txBox="1"/>
            <p:nvPr/>
          </p:nvSpPr>
          <p:spPr>
            <a:xfrm>
              <a:off x="714971" y="2648061"/>
              <a:ext cx="2538675" cy="2142606"/>
            </a:xfrm>
            <a:prstGeom prst="rect">
              <a:avLst/>
            </a:prstGeom>
            <a:noFill/>
          </p:spPr>
          <p:txBody>
            <a:bodyPr wrap="square">
              <a:spAutoFit/>
            </a:bodyPr>
            <a:lstStyle/>
            <a:p>
              <a:pPr>
                <a:lnSpc>
                  <a:spcPct val="150000"/>
                </a:lnSpc>
              </a:pPr>
              <a:r>
                <a:rPr lang="en-US" sz="2800" b="1" dirty="0">
                  <a:latin typeface="+mj-lt"/>
                </a:rPr>
                <a:t>Post/receiveOCT request</a:t>
              </a:r>
            </a:p>
            <a:p>
              <a:pPr>
                <a:lnSpc>
                  <a:spcPct val="150000"/>
                </a:lnSpc>
              </a:pPr>
              <a:r>
                <a:rPr lang="en-US" sz="2800" b="1" dirty="0">
                  <a:latin typeface="+mj-lt"/>
                </a:rPr>
                <a:t>Sending request from CNP’s core connector </a:t>
              </a:r>
              <a:r>
                <a:rPr lang="en-US" sz="2200" dirty="0">
                  <a:latin typeface="Consolas" panose="020B0609020204030204" pitchFamily="49" charset="0"/>
                  <a:cs typeface="Consolas" panose="020B0609020204030204" pitchFamily="49" charset="0"/>
                </a:rPr>
                <a:t>Get/Parties/ALIAS/9561221750 </a:t>
              </a:r>
              <a:r>
                <a:rPr lang="en-US" sz="2800" b="1" dirty="0">
                  <a:latin typeface="+mj-lt"/>
                </a:rPr>
                <a:t>Getting response from recipient DFSP </a:t>
              </a:r>
            </a:p>
            <a:p>
              <a:pPr>
                <a:lnSpc>
                  <a:spcPct val="150000"/>
                </a:lnSpc>
              </a:pPr>
              <a:r>
                <a:rPr lang="en-US" sz="2200" dirty="0">
                  <a:latin typeface="Consolas" panose="020B0609020204030204" pitchFamily="49" charset="0"/>
                  <a:cs typeface="Consolas" panose="020B0609020204030204" pitchFamily="49" charset="0"/>
                </a:rPr>
                <a:t>Put/Parties/ALIAS/9561221750</a:t>
              </a:r>
            </a:p>
          </p:txBody>
        </p:sp>
        <p:grpSp>
          <p:nvGrpSpPr>
            <p:cNvPr id="140" name="Google Shape;284;p31">
              <a:extLst>
                <a:ext uri="{FF2B5EF4-FFF2-40B4-BE49-F238E27FC236}">
                  <a16:creationId xmlns:a16="http://schemas.microsoft.com/office/drawing/2014/main" id="{5C46188D-E3EB-03E8-D978-0CD582990AC1}"/>
                </a:ext>
              </a:extLst>
            </p:cNvPr>
            <p:cNvGrpSpPr>
              <a:grpSpLocks noChangeAspect="1"/>
            </p:cNvGrpSpPr>
            <p:nvPr/>
          </p:nvGrpSpPr>
          <p:grpSpPr>
            <a:xfrm>
              <a:off x="474834" y="2741524"/>
              <a:ext cx="252000" cy="252000"/>
              <a:chOff x="1803448" y="5988808"/>
              <a:chExt cx="235744" cy="228600"/>
            </a:xfrm>
          </p:grpSpPr>
          <p:sp>
            <p:nvSpPr>
              <p:cNvPr id="148" name="Google Shape;285;p31">
                <a:extLst>
                  <a:ext uri="{FF2B5EF4-FFF2-40B4-BE49-F238E27FC236}">
                    <a16:creationId xmlns:a16="http://schemas.microsoft.com/office/drawing/2014/main" id="{9876DEEB-AAD5-021D-D0FE-7C59ECD47A09}"/>
                  </a:ext>
                </a:extLst>
              </p:cNvPr>
              <p:cNvSpPr/>
              <p:nvPr/>
            </p:nvSpPr>
            <p:spPr>
              <a:xfrm>
                <a:off x="1803448" y="5988808"/>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49" name="Google Shape;286;p31">
                <a:extLst>
                  <a:ext uri="{FF2B5EF4-FFF2-40B4-BE49-F238E27FC236}">
                    <a16:creationId xmlns:a16="http://schemas.microsoft.com/office/drawing/2014/main" id="{84C70198-6CD9-7C45-0DCE-21B16AE4E984}"/>
                  </a:ext>
                </a:extLst>
              </p:cNvPr>
              <p:cNvSpPr txBox="1"/>
              <p:nvPr/>
            </p:nvSpPr>
            <p:spPr>
              <a:xfrm>
                <a:off x="1854528" y="6026328"/>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a:t>
                </a:r>
                <a:endParaRPr sz="3600" dirty="0">
                  <a:solidFill>
                    <a:srgbClr val="FFFFFF"/>
                  </a:solidFill>
                </a:endParaRPr>
              </a:p>
            </p:txBody>
          </p:sp>
        </p:grpSp>
        <p:grpSp>
          <p:nvGrpSpPr>
            <p:cNvPr id="141" name="Google Shape;284;p31">
              <a:extLst>
                <a:ext uri="{FF2B5EF4-FFF2-40B4-BE49-F238E27FC236}">
                  <a16:creationId xmlns:a16="http://schemas.microsoft.com/office/drawing/2014/main" id="{1A2E034A-121C-E183-2FA0-6BDCDD4BFD37}"/>
                </a:ext>
              </a:extLst>
            </p:cNvPr>
            <p:cNvGrpSpPr>
              <a:grpSpLocks noChangeAspect="1"/>
            </p:cNvGrpSpPr>
            <p:nvPr/>
          </p:nvGrpSpPr>
          <p:grpSpPr>
            <a:xfrm>
              <a:off x="475977" y="3068352"/>
              <a:ext cx="252000" cy="252000"/>
              <a:chOff x="1804517" y="5986947"/>
              <a:chExt cx="235744" cy="228600"/>
            </a:xfrm>
          </p:grpSpPr>
          <p:sp>
            <p:nvSpPr>
              <p:cNvPr id="146" name="Google Shape;285;p31">
                <a:extLst>
                  <a:ext uri="{FF2B5EF4-FFF2-40B4-BE49-F238E27FC236}">
                    <a16:creationId xmlns:a16="http://schemas.microsoft.com/office/drawing/2014/main" id="{44CE872D-3DF4-3DBC-8FA6-761C63E9F60E}"/>
                  </a:ext>
                </a:extLst>
              </p:cNvPr>
              <p:cNvSpPr/>
              <p:nvPr/>
            </p:nvSpPr>
            <p:spPr>
              <a:xfrm>
                <a:off x="180451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47" name="Google Shape;286;p31">
                <a:extLst>
                  <a:ext uri="{FF2B5EF4-FFF2-40B4-BE49-F238E27FC236}">
                    <a16:creationId xmlns:a16="http://schemas.microsoft.com/office/drawing/2014/main" id="{0B0FECE5-B2AB-8B5A-8964-CA1E89FD7341}"/>
                  </a:ext>
                </a:extLst>
              </p:cNvPr>
              <p:cNvSpPr txBox="1"/>
              <p:nvPr/>
            </p:nvSpPr>
            <p:spPr>
              <a:xfrm>
                <a:off x="1855719" y="6024467"/>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a:t>
                </a:r>
                <a:endParaRPr sz="3600" dirty="0">
                  <a:solidFill>
                    <a:srgbClr val="FFFFFF"/>
                  </a:solidFill>
                </a:endParaRPr>
              </a:p>
            </p:txBody>
          </p:sp>
        </p:grpSp>
        <p:grpSp>
          <p:nvGrpSpPr>
            <p:cNvPr id="142" name="Google Shape;284;p31">
              <a:extLst>
                <a:ext uri="{FF2B5EF4-FFF2-40B4-BE49-F238E27FC236}">
                  <a16:creationId xmlns:a16="http://schemas.microsoft.com/office/drawing/2014/main" id="{5D955C9D-55E8-0770-268B-B9D5D38957BB}"/>
                </a:ext>
              </a:extLst>
            </p:cNvPr>
            <p:cNvGrpSpPr>
              <a:grpSpLocks noChangeAspect="1"/>
            </p:cNvGrpSpPr>
            <p:nvPr/>
          </p:nvGrpSpPr>
          <p:grpSpPr>
            <a:xfrm>
              <a:off x="462971" y="3957473"/>
              <a:ext cx="252000" cy="252000"/>
              <a:chOff x="1797703" y="5988808"/>
              <a:chExt cx="235744" cy="228600"/>
            </a:xfrm>
          </p:grpSpPr>
          <p:sp>
            <p:nvSpPr>
              <p:cNvPr id="144" name="Google Shape;285;p31">
                <a:extLst>
                  <a:ext uri="{FF2B5EF4-FFF2-40B4-BE49-F238E27FC236}">
                    <a16:creationId xmlns:a16="http://schemas.microsoft.com/office/drawing/2014/main" id="{C14DEC82-50F7-6D27-26D3-56B470493ECF}"/>
                  </a:ext>
                </a:extLst>
              </p:cNvPr>
              <p:cNvSpPr/>
              <p:nvPr/>
            </p:nvSpPr>
            <p:spPr>
              <a:xfrm>
                <a:off x="1797703" y="5988808"/>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45" name="Google Shape;286;p31">
                <a:extLst>
                  <a:ext uri="{FF2B5EF4-FFF2-40B4-BE49-F238E27FC236}">
                    <a16:creationId xmlns:a16="http://schemas.microsoft.com/office/drawing/2014/main" id="{DE9FDBA1-60C9-419B-41D4-D454AA4932A9}"/>
                  </a:ext>
                </a:extLst>
              </p:cNvPr>
              <p:cNvSpPr txBox="1"/>
              <p:nvPr/>
            </p:nvSpPr>
            <p:spPr>
              <a:xfrm>
                <a:off x="1848212" y="6026328"/>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3</a:t>
                </a:r>
                <a:endParaRPr sz="3600" dirty="0">
                  <a:solidFill>
                    <a:srgbClr val="FFFFFF"/>
                  </a:solidFill>
                </a:endParaRPr>
              </a:p>
            </p:txBody>
          </p:sp>
        </p:grpSp>
        <p:sp>
          <p:nvSpPr>
            <p:cNvPr id="143" name="Frame 142">
              <a:extLst>
                <a:ext uri="{FF2B5EF4-FFF2-40B4-BE49-F238E27FC236}">
                  <a16:creationId xmlns:a16="http://schemas.microsoft.com/office/drawing/2014/main" id="{D3589C35-1B00-39B2-D3FD-9A0B35C53D73}"/>
                </a:ext>
              </a:extLst>
            </p:cNvPr>
            <p:cNvSpPr/>
            <p:nvPr/>
          </p:nvSpPr>
          <p:spPr>
            <a:xfrm>
              <a:off x="370340" y="2481402"/>
              <a:ext cx="2896620" cy="2630456"/>
            </a:xfrm>
            <a:prstGeom prst="frame">
              <a:avLst>
                <a:gd name="adj1" fmla="val 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3600" dirty="0">
                <a:solidFill>
                  <a:schemeClr val="tx1"/>
                </a:solidFill>
              </a:endParaRPr>
            </a:p>
          </p:txBody>
        </p:sp>
      </p:grpSp>
      <p:grpSp>
        <p:nvGrpSpPr>
          <p:cNvPr id="150" name="Group 149">
            <a:extLst>
              <a:ext uri="{FF2B5EF4-FFF2-40B4-BE49-F238E27FC236}">
                <a16:creationId xmlns:a16="http://schemas.microsoft.com/office/drawing/2014/main" id="{3755E326-C50C-DAE0-5840-7D9D83D1ACB3}"/>
              </a:ext>
            </a:extLst>
          </p:cNvPr>
          <p:cNvGrpSpPr/>
          <p:nvPr/>
        </p:nvGrpSpPr>
        <p:grpSpPr>
          <a:xfrm>
            <a:off x="12464870" y="2659799"/>
            <a:ext cx="8104502" cy="2626224"/>
            <a:chOff x="6231641" y="623941"/>
            <a:chExt cx="4052251" cy="1313112"/>
          </a:xfrm>
        </p:grpSpPr>
        <p:grpSp>
          <p:nvGrpSpPr>
            <p:cNvPr id="151" name="Group 150">
              <a:extLst>
                <a:ext uri="{FF2B5EF4-FFF2-40B4-BE49-F238E27FC236}">
                  <a16:creationId xmlns:a16="http://schemas.microsoft.com/office/drawing/2014/main" id="{193919C8-563C-EC08-55C1-683479DBB83B}"/>
                </a:ext>
              </a:extLst>
            </p:cNvPr>
            <p:cNvGrpSpPr/>
            <p:nvPr/>
          </p:nvGrpSpPr>
          <p:grpSpPr>
            <a:xfrm>
              <a:off x="6231641" y="623941"/>
              <a:ext cx="3926851" cy="1313112"/>
              <a:chOff x="6231641" y="623941"/>
              <a:chExt cx="3926851" cy="1313112"/>
            </a:xfrm>
          </p:grpSpPr>
          <p:pic>
            <p:nvPicPr>
              <p:cNvPr id="153" name="Picture 152">
                <a:extLst>
                  <a:ext uri="{FF2B5EF4-FFF2-40B4-BE49-F238E27FC236}">
                    <a16:creationId xmlns:a16="http://schemas.microsoft.com/office/drawing/2014/main" id="{76EC4349-CC75-F8E5-4559-7A96BFBB1326}"/>
                  </a:ext>
                </a:extLst>
              </p:cNvPr>
              <p:cNvPicPr>
                <a:picLocks noChangeAspect="1"/>
              </p:cNvPicPr>
              <p:nvPr/>
            </p:nvPicPr>
            <p:blipFill rotWithShape="1">
              <a:blip r:embed="rId8"/>
              <a:srcRect l="27188" t="11942" r="28394" b="11922"/>
              <a:stretch/>
            </p:blipFill>
            <p:spPr>
              <a:xfrm>
                <a:off x="7864359" y="1027139"/>
                <a:ext cx="900000" cy="900000"/>
              </a:xfrm>
              <a:prstGeom prst="rect">
                <a:avLst/>
              </a:prstGeom>
              <a:noFill/>
              <a:ln>
                <a:noFill/>
              </a:ln>
            </p:spPr>
          </p:pic>
          <p:sp>
            <p:nvSpPr>
              <p:cNvPr id="154" name="Google Shape;327;p31">
                <a:extLst>
                  <a:ext uri="{FF2B5EF4-FFF2-40B4-BE49-F238E27FC236}">
                    <a16:creationId xmlns:a16="http://schemas.microsoft.com/office/drawing/2014/main" id="{7FBF9FE5-3FF5-272F-A01E-5FD7B8C10F42}"/>
                  </a:ext>
                </a:extLst>
              </p:cNvPr>
              <p:cNvSpPr txBox="1"/>
              <p:nvPr/>
            </p:nvSpPr>
            <p:spPr>
              <a:xfrm>
                <a:off x="6231641" y="623941"/>
                <a:ext cx="1359311" cy="415499"/>
              </a:xfrm>
              <a:prstGeom prst="rect">
                <a:avLst/>
              </a:prstGeom>
              <a:noFill/>
              <a:ln>
                <a:noFill/>
              </a:ln>
            </p:spPr>
            <p:txBody>
              <a:bodyPr spcFirstLastPara="1" wrap="square" lIns="0" tIns="0" rIns="0" bIns="0" anchor="ctr" anchorCtr="1">
                <a:spAutoFit/>
              </a:bodyPr>
              <a:lstStyle>
                <a:defPPr>
                  <a:defRPr lang="en-MM"/>
                </a:defPPr>
                <a:lvl1pPr algn="ctr">
                  <a:lnSpc>
                    <a:spcPct val="90000"/>
                  </a:lnSpc>
                  <a:defRPr sz="1000" b="1">
                    <a:solidFill>
                      <a:srgbClr val="002060"/>
                    </a:solidFill>
                    <a:ea typeface="Quattrocento Sans"/>
                    <a:cs typeface="Quattrocento Sans"/>
                  </a:defRPr>
                </a:lvl1pPr>
              </a:lstStyle>
              <a:p>
                <a:r>
                  <a:rPr lang="en" sz="2000" dirty="0">
                    <a:sym typeface="Quattrocento Sans"/>
                  </a:rPr>
                  <a:t>Cross Network Provider </a:t>
                </a:r>
              </a:p>
              <a:p>
                <a:r>
                  <a:rPr lang="en" sz="2000" dirty="0">
                    <a:sym typeface="Quattrocento Sans"/>
                  </a:rPr>
                  <a:t>(Union Bank)</a:t>
                </a:r>
                <a:endParaRPr sz="2000" dirty="0"/>
              </a:p>
            </p:txBody>
          </p:sp>
          <p:grpSp>
            <p:nvGrpSpPr>
              <p:cNvPr id="155" name="Group 154">
                <a:extLst>
                  <a:ext uri="{FF2B5EF4-FFF2-40B4-BE49-F238E27FC236}">
                    <a16:creationId xmlns:a16="http://schemas.microsoft.com/office/drawing/2014/main" id="{09598E1B-F031-EAD4-D28D-B2A12F40BD10}"/>
                  </a:ext>
                </a:extLst>
              </p:cNvPr>
              <p:cNvGrpSpPr/>
              <p:nvPr/>
            </p:nvGrpSpPr>
            <p:grpSpPr>
              <a:xfrm>
                <a:off x="6452851" y="1037053"/>
                <a:ext cx="900000" cy="900000"/>
                <a:chOff x="6625941" y="1105914"/>
                <a:chExt cx="900000" cy="900000"/>
              </a:xfrm>
            </p:grpSpPr>
            <p:pic>
              <p:nvPicPr>
                <p:cNvPr id="161" name="Picture 61">
                  <a:extLst>
                    <a:ext uri="{FF2B5EF4-FFF2-40B4-BE49-F238E27FC236}">
                      <a16:creationId xmlns:a16="http://schemas.microsoft.com/office/drawing/2014/main" id="{29D2A5EB-F535-77FE-0807-342E5EF8985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6931026" y="1239640"/>
                  <a:ext cx="306722" cy="293339"/>
                </a:xfrm>
                <a:prstGeom prst="rect">
                  <a:avLst/>
                </a:prstGeom>
              </p:spPr>
            </p:pic>
            <p:grpSp>
              <p:nvGrpSpPr>
                <p:cNvPr id="162" name="Group 161">
                  <a:extLst>
                    <a:ext uri="{FF2B5EF4-FFF2-40B4-BE49-F238E27FC236}">
                      <a16:creationId xmlns:a16="http://schemas.microsoft.com/office/drawing/2014/main" id="{0D227D8C-3C29-A733-3066-B0EE9210768B}"/>
                    </a:ext>
                  </a:extLst>
                </p:cNvPr>
                <p:cNvGrpSpPr/>
                <p:nvPr/>
              </p:nvGrpSpPr>
              <p:grpSpPr>
                <a:xfrm>
                  <a:off x="6625941" y="1105914"/>
                  <a:ext cx="900000" cy="900000"/>
                  <a:chOff x="6625941" y="1105914"/>
                  <a:chExt cx="900000" cy="900000"/>
                </a:xfrm>
              </p:grpSpPr>
              <p:sp>
                <p:nvSpPr>
                  <p:cNvPr id="163" name="Oval 162">
                    <a:extLst>
                      <a:ext uri="{FF2B5EF4-FFF2-40B4-BE49-F238E27FC236}">
                        <a16:creationId xmlns:a16="http://schemas.microsoft.com/office/drawing/2014/main" id="{568EEF98-F1FD-99EC-72AA-839925CC6BE1}"/>
                      </a:ext>
                    </a:extLst>
                  </p:cNvPr>
                  <p:cNvSpPr>
                    <a:spLocks noChangeAspect="1"/>
                  </p:cNvSpPr>
                  <p:nvPr/>
                </p:nvSpPr>
                <p:spPr>
                  <a:xfrm>
                    <a:off x="6625941"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164" name="TextBox 163">
                    <a:extLst>
                      <a:ext uri="{FF2B5EF4-FFF2-40B4-BE49-F238E27FC236}">
                        <a16:creationId xmlns:a16="http://schemas.microsoft.com/office/drawing/2014/main" id="{295D2AD1-40BE-3F47-21BF-CA9D88B0E2DF}"/>
                      </a:ext>
                    </a:extLst>
                  </p:cNvPr>
                  <p:cNvSpPr txBox="1"/>
                  <p:nvPr/>
                </p:nvSpPr>
                <p:spPr>
                  <a:xfrm>
                    <a:off x="6673949" y="1635674"/>
                    <a:ext cx="813741" cy="276999"/>
                  </a:xfrm>
                  <a:prstGeom prst="rect">
                    <a:avLst/>
                  </a:prstGeom>
                  <a:noFill/>
                </p:spPr>
                <p:txBody>
                  <a:bodyPr wrap="square" lIns="0" tIns="0" rIns="0" bIns="0" rtlCol="0" anchor="ctr" anchorCtr="1">
                    <a:spAutoFit/>
                  </a:bodyPr>
                  <a:lstStyle>
                    <a:defPPr>
                      <a:defRPr lang="en-MM"/>
                    </a:defPPr>
                    <a:lvl1pPr algn="ctr" defTabSz="1218896">
                      <a:lnSpc>
                        <a:spcPct val="90000"/>
                      </a:lnSpc>
                      <a:spcBef>
                        <a:spcPts val="600"/>
                      </a:spcBef>
                      <a:defRPr sz="1000" b="1">
                        <a:solidFill>
                          <a:srgbClr val="002060"/>
                        </a:solidFill>
                        <a:latin typeface="+mj-lt"/>
                      </a:defRPr>
                    </a:lvl1pPr>
                  </a:lstStyle>
                  <a:p>
                    <a:r>
                      <a:rPr lang="en-US" sz="2000" dirty="0"/>
                      <a:t>Payment Manager</a:t>
                    </a:r>
                  </a:p>
                </p:txBody>
              </p:sp>
            </p:grpSp>
          </p:grpSp>
          <p:grpSp>
            <p:nvGrpSpPr>
              <p:cNvPr id="156" name="Group 155">
                <a:extLst>
                  <a:ext uri="{FF2B5EF4-FFF2-40B4-BE49-F238E27FC236}">
                    <a16:creationId xmlns:a16="http://schemas.microsoft.com/office/drawing/2014/main" id="{55FCD007-59A1-4B8E-98C7-699973377743}"/>
                  </a:ext>
                </a:extLst>
              </p:cNvPr>
              <p:cNvGrpSpPr/>
              <p:nvPr/>
            </p:nvGrpSpPr>
            <p:grpSpPr>
              <a:xfrm>
                <a:off x="9258492" y="1037053"/>
                <a:ext cx="900000" cy="900000"/>
                <a:chOff x="9258492" y="1037053"/>
                <a:chExt cx="900000" cy="900000"/>
              </a:xfrm>
            </p:grpSpPr>
            <p:grpSp>
              <p:nvGrpSpPr>
                <p:cNvPr id="157" name="Group 156">
                  <a:extLst>
                    <a:ext uri="{FF2B5EF4-FFF2-40B4-BE49-F238E27FC236}">
                      <a16:creationId xmlns:a16="http://schemas.microsoft.com/office/drawing/2014/main" id="{0E293F6B-0538-3360-7E05-AA3EF49181D0}"/>
                    </a:ext>
                  </a:extLst>
                </p:cNvPr>
                <p:cNvGrpSpPr/>
                <p:nvPr/>
              </p:nvGrpSpPr>
              <p:grpSpPr>
                <a:xfrm>
                  <a:off x="9258492" y="1037053"/>
                  <a:ext cx="900000" cy="900000"/>
                  <a:chOff x="9155300" y="1113585"/>
                  <a:chExt cx="900000" cy="900000"/>
                </a:xfrm>
              </p:grpSpPr>
              <p:sp>
                <p:nvSpPr>
                  <p:cNvPr id="159" name="Oval 158">
                    <a:extLst>
                      <a:ext uri="{FF2B5EF4-FFF2-40B4-BE49-F238E27FC236}">
                        <a16:creationId xmlns:a16="http://schemas.microsoft.com/office/drawing/2014/main" id="{73A6A7AA-3047-1AB5-406D-6AED8711A68B}"/>
                      </a:ext>
                    </a:extLst>
                  </p:cNvPr>
                  <p:cNvSpPr>
                    <a:spLocks noChangeAspect="1"/>
                  </p:cNvSpPr>
                  <p:nvPr/>
                </p:nvSpPr>
                <p:spPr>
                  <a:xfrm>
                    <a:off x="9155300"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160" name="TextBox 159">
                    <a:extLst>
                      <a:ext uri="{FF2B5EF4-FFF2-40B4-BE49-F238E27FC236}">
                        <a16:creationId xmlns:a16="http://schemas.microsoft.com/office/drawing/2014/main" id="{B4EEEA41-DD52-1576-C571-4648032960AA}"/>
                      </a:ext>
                    </a:extLst>
                  </p:cNvPr>
                  <p:cNvSpPr txBox="1"/>
                  <p:nvPr/>
                </p:nvSpPr>
                <p:spPr>
                  <a:xfrm>
                    <a:off x="9190807" y="1698466"/>
                    <a:ext cx="832848" cy="138500"/>
                  </a:xfrm>
                  <a:prstGeom prst="rect">
                    <a:avLst/>
                  </a:prstGeom>
                  <a:noFill/>
                </p:spPr>
                <p:txBody>
                  <a:bodyPr wrap="square" lIns="0" tIns="0" rIns="0" bIns="0" rtlCol="0" anchor="ctr" anchorCtr="1">
                    <a:spAutoFit/>
                  </a:bodyPr>
                  <a:lstStyle>
                    <a:defPPr>
                      <a:defRPr lang="en-MM"/>
                    </a:defPPr>
                    <a:lvl1pPr algn="ctr" defTabSz="1218896">
                      <a:lnSpc>
                        <a:spcPct val="90000"/>
                      </a:lnSpc>
                      <a:spcBef>
                        <a:spcPts val="600"/>
                      </a:spcBef>
                      <a:defRPr sz="1000" b="1">
                        <a:solidFill>
                          <a:srgbClr val="002060"/>
                        </a:solidFill>
                        <a:latin typeface="+mj-lt"/>
                      </a:defRPr>
                    </a:lvl1pPr>
                  </a:lstStyle>
                  <a:p>
                    <a:r>
                      <a:rPr lang="en-US" sz="2000" dirty="0"/>
                      <a:t>i2i</a:t>
                    </a:r>
                  </a:p>
                </p:txBody>
              </p:sp>
            </p:grpSp>
            <p:pic>
              <p:nvPicPr>
                <p:cNvPr id="158" name="Picture 157">
                  <a:extLst>
                    <a:ext uri="{FF2B5EF4-FFF2-40B4-BE49-F238E27FC236}">
                      <a16:creationId xmlns:a16="http://schemas.microsoft.com/office/drawing/2014/main" id="{98E8F5E7-69FF-DC10-F54A-4EAAD6FF3BFA}"/>
                    </a:ext>
                  </a:extLst>
                </p:cNvPr>
                <p:cNvPicPr>
                  <a:picLocks noChangeAspect="1"/>
                </p:cNvPicPr>
                <p:nvPr/>
              </p:nvPicPr>
              <p:blipFill>
                <a:blip r:embed="rId9"/>
                <a:stretch>
                  <a:fillRect/>
                </a:stretch>
              </p:blipFill>
              <p:spPr>
                <a:xfrm>
                  <a:off x="9407500" y="1238690"/>
                  <a:ext cx="649721" cy="356061"/>
                </a:xfrm>
                <a:prstGeom prst="rect">
                  <a:avLst/>
                </a:prstGeom>
                <a:noFill/>
                <a:ln>
                  <a:noFill/>
                </a:ln>
              </p:spPr>
            </p:pic>
          </p:grpSp>
        </p:grpSp>
        <p:sp>
          <p:nvSpPr>
            <p:cNvPr id="152" name="Google Shape;328;p31">
              <a:extLst>
                <a:ext uri="{FF2B5EF4-FFF2-40B4-BE49-F238E27FC236}">
                  <a16:creationId xmlns:a16="http://schemas.microsoft.com/office/drawing/2014/main" id="{6A553945-E492-7339-084E-979D88D8E220}"/>
                </a:ext>
              </a:extLst>
            </p:cNvPr>
            <p:cNvSpPr txBox="1"/>
            <p:nvPr/>
          </p:nvSpPr>
          <p:spPr>
            <a:xfrm>
              <a:off x="9102717" y="804712"/>
              <a:ext cx="1181175" cy="138500"/>
            </a:xfrm>
            <a:prstGeom prst="rect">
              <a:avLst/>
            </a:prstGeom>
            <a:noFill/>
            <a:ln>
              <a:noFill/>
            </a:ln>
          </p:spPr>
          <p:txBody>
            <a:bodyPr spcFirstLastPara="1" wrap="square" lIns="0" tIns="0" rIns="0" bIns="0" anchor="ctr" anchorCtr="1">
              <a:spAutoFit/>
            </a:bodyPr>
            <a:lstStyle>
              <a:defPPr>
                <a:defRPr lang="en-MM"/>
              </a:defPPr>
              <a:lvl1pPr algn="ctr">
                <a:lnSpc>
                  <a:spcPct val="90000"/>
                </a:lnSpc>
                <a:defRPr sz="1000" b="1">
                  <a:solidFill>
                    <a:srgbClr val="002060"/>
                  </a:solidFill>
                  <a:ea typeface="Quattrocento Sans"/>
                  <a:cs typeface="Quattrocento Sans"/>
                </a:defRPr>
              </a:lvl1pPr>
            </a:lstStyle>
            <a:p>
              <a:r>
                <a:rPr lang="en" sz="2000" dirty="0">
                  <a:sym typeface="Quattrocento Sans"/>
                </a:rPr>
                <a:t>UBX</a:t>
              </a:r>
              <a:endParaRPr sz="2000" dirty="0">
                <a:sym typeface="Quattrocento Sans"/>
              </a:endParaRPr>
            </a:p>
          </p:txBody>
        </p:sp>
      </p:grpSp>
      <p:pic>
        <p:nvPicPr>
          <p:cNvPr id="165" name="Picture 164">
            <a:extLst>
              <a:ext uri="{FF2B5EF4-FFF2-40B4-BE49-F238E27FC236}">
                <a16:creationId xmlns:a16="http://schemas.microsoft.com/office/drawing/2014/main" id="{92E7C527-A8E6-5C6E-743B-1008037F5ABA}"/>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887" b="99057" l="1183" r="99112"/>
                    </a14:imgEffect>
                  </a14:imgLayer>
                </a14:imgProps>
              </a:ext>
            </a:extLst>
          </a:blip>
          <a:stretch>
            <a:fillRect/>
          </a:stretch>
        </p:blipFill>
        <p:spPr>
          <a:xfrm>
            <a:off x="15704837" y="8555995"/>
            <a:ext cx="1837676" cy="1728938"/>
          </a:xfrm>
          <a:prstGeom prst="rect">
            <a:avLst/>
          </a:prstGeom>
        </p:spPr>
      </p:pic>
    </p:spTree>
    <p:extLst>
      <p:ext uri="{BB962C8B-B14F-4D97-AF65-F5344CB8AC3E}">
        <p14:creationId xmlns:p14="http://schemas.microsoft.com/office/powerpoint/2010/main" val="1318789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918829" y="365790"/>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Making Payment</a:t>
            </a:r>
            <a:endParaRPr lang="en-US" sz="44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18</a:t>
            </a:fld>
            <a:endParaRPr lang="en-US"/>
          </a:p>
        </p:txBody>
      </p:sp>
      <p:sp>
        <p:nvSpPr>
          <p:cNvPr id="2" name="Rectangle: Rounded Corners 175">
            <a:extLst>
              <a:ext uri="{FF2B5EF4-FFF2-40B4-BE49-F238E27FC236}">
                <a16:creationId xmlns:a16="http://schemas.microsoft.com/office/drawing/2014/main" id="{C6616AEA-BBA1-7747-890B-02D6CFFC6748}"/>
              </a:ext>
            </a:extLst>
          </p:cNvPr>
          <p:cNvSpPr/>
          <p:nvPr/>
        </p:nvSpPr>
        <p:spPr>
          <a:xfrm>
            <a:off x="18315502" y="5511026"/>
            <a:ext cx="2383562" cy="8077536"/>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grpSp>
        <p:nvGrpSpPr>
          <p:cNvPr id="3" name="Group 2">
            <a:extLst>
              <a:ext uri="{FF2B5EF4-FFF2-40B4-BE49-F238E27FC236}">
                <a16:creationId xmlns:a16="http://schemas.microsoft.com/office/drawing/2014/main" id="{CA49C600-0852-C213-48D9-1D76970F3C96}"/>
              </a:ext>
            </a:extLst>
          </p:cNvPr>
          <p:cNvGrpSpPr/>
          <p:nvPr/>
        </p:nvGrpSpPr>
        <p:grpSpPr>
          <a:xfrm>
            <a:off x="981398" y="3463242"/>
            <a:ext cx="1800446" cy="1800000"/>
            <a:chOff x="691231" y="1113585"/>
            <a:chExt cx="900223" cy="900000"/>
          </a:xfrm>
        </p:grpSpPr>
        <p:sp>
          <p:nvSpPr>
            <p:cNvPr id="6" name="Oval 5">
              <a:extLst>
                <a:ext uri="{FF2B5EF4-FFF2-40B4-BE49-F238E27FC236}">
                  <a16:creationId xmlns:a16="http://schemas.microsoft.com/office/drawing/2014/main" id="{860D33FE-037A-86F2-3E82-DC7B7D623C94}"/>
                </a:ext>
              </a:extLst>
            </p:cNvPr>
            <p:cNvSpPr>
              <a:spLocks noChangeAspect="1"/>
            </p:cNvSpPr>
            <p:nvPr/>
          </p:nvSpPr>
          <p:spPr>
            <a:xfrm>
              <a:off x="691231"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solidFill>
                  <a:schemeClr val="lt1">
                    <a:alpha val="50000"/>
                  </a:schemeClr>
                </a:solidFill>
              </a:endParaRPr>
            </a:p>
          </p:txBody>
        </p:sp>
        <p:sp>
          <p:nvSpPr>
            <p:cNvPr id="7" name="TextBox 6">
              <a:extLst>
                <a:ext uri="{FF2B5EF4-FFF2-40B4-BE49-F238E27FC236}">
                  <a16:creationId xmlns:a16="http://schemas.microsoft.com/office/drawing/2014/main" id="{CA8962E8-2443-B452-676B-209F600784E7}"/>
                </a:ext>
              </a:extLst>
            </p:cNvPr>
            <p:cNvSpPr txBox="1"/>
            <p:nvPr/>
          </p:nvSpPr>
          <p:spPr>
            <a:xfrm>
              <a:off x="691231" y="1632936"/>
              <a:ext cx="900223"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Payer Wallet (Sender)</a:t>
              </a:r>
            </a:p>
          </p:txBody>
        </p:sp>
        <p:pic>
          <p:nvPicPr>
            <p:cNvPr id="8" name="Picture 7">
              <a:extLst>
                <a:ext uri="{FF2B5EF4-FFF2-40B4-BE49-F238E27FC236}">
                  <a16:creationId xmlns:a16="http://schemas.microsoft.com/office/drawing/2014/main" id="{2EB68D59-C19B-CFCA-B17A-1B3126E07E69}"/>
                </a:ext>
              </a:extLst>
            </p:cNvPr>
            <p:cNvPicPr>
              <a:picLocks noChangeAspect="1"/>
            </p:cNvPicPr>
            <p:nvPr/>
          </p:nvPicPr>
          <p:blipFill>
            <a:blip r:embed="rId2" cstate="email">
              <a:alphaModFix amt="50000"/>
              <a:extLst>
                <a:ext uri="{28A0092B-C50C-407E-A947-70E740481C1C}">
                  <a14:useLocalDpi xmlns:a14="http://schemas.microsoft.com/office/drawing/2010/main"/>
                </a:ext>
              </a:extLst>
            </a:blip>
            <a:stretch>
              <a:fillRect/>
            </a:stretch>
          </p:blipFill>
          <p:spPr>
            <a:xfrm>
              <a:off x="946782" y="1202957"/>
              <a:ext cx="401480" cy="403160"/>
            </a:xfrm>
            <a:prstGeom prst="rect">
              <a:avLst/>
            </a:prstGeom>
          </p:spPr>
        </p:pic>
      </p:grpSp>
      <p:grpSp>
        <p:nvGrpSpPr>
          <p:cNvPr id="9" name="Group 8">
            <a:extLst>
              <a:ext uri="{FF2B5EF4-FFF2-40B4-BE49-F238E27FC236}">
                <a16:creationId xmlns:a16="http://schemas.microsoft.com/office/drawing/2014/main" id="{B29196D3-116E-1A20-297A-C50CD39B4855}"/>
              </a:ext>
            </a:extLst>
          </p:cNvPr>
          <p:cNvGrpSpPr/>
          <p:nvPr/>
        </p:nvGrpSpPr>
        <p:grpSpPr>
          <a:xfrm>
            <a:off x="21534939" y="3441263"/>
            <a:ext cx="1810520" cy="1800000"/>
            <a:chOff x="10470994" y="1113585"/>
            <a:chExt cx="905260" cy="900000"/>
          </a:xfrm>
        </p:grpSpPr>
        <p:grpSp>
          <p:nvGrpSpPr>
            <p:cNvPr id="10" name="Group 9">
              <a:extLst>
                <a:ext uri="{FF2B5EF4-FFF2-40B4-BE49-F238E27FC236}">
                  <a16:creationId xmlns:a16="http://schemas.microsoft.com/office/drawing/2014/main" id="{4BE51127-A1E2-13FA-8049-3902DE6A5756}"/>
                </a:ext>
              </a:extLst>
            </p:cNvPr>
            <p:cNvGrpSpPr/>
            <p:nvPr/>
          </p:nvGrpSpPr>
          <p:grpSpPr>
            <a:xfrm>
              <a:off x="10470994" y="1113585"/>
              <a:ext cx="905260" cy="900000"/>
              <a:chOff x="10470994" y="1113585"/>
              <a:chExt cx="905260" cy="900000"/>
            </a:xfrm>
          </p:grpSpPr>
          <p:sp>
            <p:nvSpPr>
              <p:cNvPr id="12" name="Oval 11">
                <a:extLst>
                  <a:ext uri="{FF2B5EF4-FFF2-40B4-BE49-F238E27FC236}">
                    <a16:creationId xmlns:a16="http://schemas.microsoft.com/office/drawing/2014/main" id="{2AC9CF22-4B0C-8481-780A-D4A7F7DB302E}"/>
                  </a:ext>
                </a:extLst>
              </p:cNvPr>
              <p:cNvSpPr>
                <a:spLocks noChangeAspect="1"/>
              </p:cNvSpPr>
              <p:nvPr/>
            </p:nvSpPr>
            <p:spPr>
              <a:xfrm>
                <a:off x="10470994"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solidFill>
                    <a:schemeClr val="lt1">
                      <a:alpha val="50000"/>
                    </a:schemeClr>
                  </a:solidFill>
                </a:endParaRPr>
              </a:p>
            </p:txBody>
          </p:sp>
          <p:sp>
            <p:nvSpPr>
              <p:cNvPr id="13" name="TextBox 12">
                <a:extLst>
                  <a:ext uri="{FF2B5EF4-FFF2-40B4-BE49-F238E27FC236}">
                    <a16:creationId xmlns:a16="http://schemas.microsoft.com/office/drawing/2014/main" id="{DE85B99A-BDD8-2F06-8981-187746824976}"/>
                  </a:ext>
                </a:extLst>
              </p:cNvPr>
              <p:cNvSpPr txBox="1"/>
              <p:nvPr/>
            </p:nvSpPr>
            <p:spPr>
              <a:xfrm>
                <a:off x="10476031" y="1559354"/>
                <a:ext cx="900223"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0"/>
                  </a:spcBef>
                  <a:defRPr/>
                </a:pPr>
                <a:r>
                  <a:rPr lang="en-US" sz="2000" b="1" dirty="0">
                    <a:solidFill>
                      <a:srgbClr val="002060">
                        <a:alpha val="50000"/>
                      </a:srgbClr>
                    </a:solidFill>
                    <a:latin typeface="+mj-lt"/>
                  </a:rPr>
                  <a:t>Payee (Receiver)</a:t>
                </a:r>
              </a:p>
              <a:p>
                <a:pPr defTabSz="2437792">
                  <a:spcBef>
                    <a:spcPts val="0"/>
                  </a:spcBef>
                  <a:defRPr/>
                </a:pPr>
                <a:r>
                  <a:rPr lang="en-US" sz="2000" b="1" dirty="0">
                    <a:solidFill>
                      <a:srgbClr val="002060">
                        <a:alpha val="50000"/>
                      </a:srgbClr>
                    </a:solidFill>
                    <a:latin typeface="+mj-lt"/>
                  </a:rPr>
                  <a:t>account</a:t>
                </a:r>
              </a:p>
            </p:txBody>
          </p:sp>
        </p:grpSp>
        <p:pic>
          <p:nvPicPr>
            <p:cNvPr id="11" name="Picture 10">
              <a:extLst>
                <a:ext uri="{FF2B5EF4-FFF2-40B4-BE49-F238E27FC236}">
                  <a16:creationId xmlns:a16="http://schemas.microsoft.com/office/drawing/2014/main" id="{F75F6203-A435-9590-C9B9-9E1DB372181E}"/>
                </a:ext>
              </a:extLst>
            </p:cNvPr>
            <p:cNvPicPr>
              <a:picLocks noChangeAspect="1"/>
            </p:cNvPicPr>
            <p:nvPr/>
          </p:nvPicPr>
          <p:blipFill>
            <a:blip r:embed="rId2" cstate="email">
              <a:alphaModFix amt="50000"/>
              <a:extLst>
                <a:ext uri="{28A0092B-C50C-407E-A947-70E740481C1C}">
                  <a14:useLocalDpi xmlns:a14="http://schemas.microsoft.com/office/drawing/2010/main"/>
                </a:ext>
              </a:extLst>
            </a:blip>
            <a:stretch>
              <a:fillRect/>
            </a:stretch>
          </p:blipFill>
          <p:spPr>
            <a:xfrm>
              <a:off x="10731091" y="1199363"/>
              <a:ext cx="379805" cy="381395"/>
            </a:xfrm>
            <a:prstGeom prst="rect">
              <a:avLst/>
            </a:prstGeom>
          </p:spPr>
        </p:pic>
      </p:grpSp>
      <p:grpSp>
        <p:nvGrpSpPr>
          <p:cNvPr id="14" name="Group 13">
            <a:extLst>
              <a:ext uri="{FF2B5EF4-FFF2-40B4-BE49-F238E27FC236}">
                <a16:creationId xmlns:a16="http://schemas.microsoft.com/office/drawing/2014/main" id="{B80593EC-8016-D7FB-E27F-431E2B20FB1E}"/>
              </a:ext>
            </a:extLst>
          </p:cNvPr>
          <p:cNvGrpSpPr/>
          <p:nvPr/>
        </p:nvGrpSpPr>
        <p:grpSpPr>
          <a:xfrm>
            <a:off x="6963845" y="3450832"/>
            <a:ext cx="1800000" cy="1800000"/>
            <a:chOff x="3809677" y="1113585"/>
            <a:chExt cx="900000" cy="900000"/>
          </a:xfrm>
        </p:grpSpPr>
        <p:sp>
          <p:nvSpPr>
            <p:cNvPr id="15" name="Oval 14">
              <a:extLst>
                <a:ext uri="{FF2B5EF4-FFF2-40B4-BE49-F238E27FC236}">
                  <a16:creationId xmlns:a16="http://schemas.microsoft.com/office/drawing/2014/main" id="{A99E3350-FD57-B3BA-D393-68D9DD048593}"/>
                </a:ext>
              </a:extLst>
            </p:cNvPr>
            <p:cNvSpPr>
              <a:spLocks noChangeAspect="1"/>
            </p:cNvSpPr>
            <p:nvPr/>
          </p:nvSpPr>
          <p:spPr>
            <a:xfrm>
              <a:off x="3809677"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16" name="Picture 15">
              <a:extLst>
                <a:ext uri="{FF2B5EF4-FFF2-40B4-BE49-F238E27FC236}">
                  <a16:creationId xmlns:a16="http://schemas.microsoft.com/office/drawing/2014/main" id="{6BF7F7AC-0F37-A876-84C8-47648A57F84D}"/>
                </a:ext>
              </a:extLst>
            </p:cNvPr>
            <p:cNvPicPr>
              <a:picLocks noChangeAspect="1"/>
            </p:cNvPicPr>
            <p:nvPr/>
          </p:nvPicPr>
          <p:blipFill rotWithShape="1">
            <a:blip r:embed="rId3">
              <a:clrChange>
                <a:clrFrom>
                  <a:srgbClr val="FFFFFF"/>
                </a:clrFrom>
                <a:clrTo>
                  <a:srgbClr val="FFFFFF">
                    <a:alpha val="0"/>
                  </a:srgbClr>
                </a:clrTo>
              </a:clrChange>
            </a:blip>
            <a:srcRect l="15340" t="82396" r="70873" b="4189"/>
            <a:stretch/>
          </p:blipFill>
          <p:spPr>
            <a:xfrm>
              <a:off x="3924357" y="1337796"/>
              <a:ext cx="666173" cy="294344"/>
            </a:xfrm>
            <a:prstGeom prst="rect">
              <a:avLst/>
            </a:prstGeom>
          </p:spPr>
        </p:pic>
        <p:sp>
          <p:nvSpPr>
            <p:cNvPr id="17" name="TextBox 16">
              <a:extLst>
                <a:ext uri="{FF2B5EF4-FFF2-40B4-BE49-F238E27FC236}">
                  <a16:creationId xmlns:a16="http://schemas.microsoft.com/office/drawing/2014/main" id="{AB5BE60D-5655-6600-AF91-9CD39117F25D}"/>
                </a:ext>
              </a:extLst>
            </p:cNvPr>
            <p:cNvSpPr txBox="1"/>
            <p:nvPr/>
          </p:nvSpPr>
          <p:spPr>
            <a:xfrm>
              <a:off x="3841020" y="1673562"/>
              <a:ext cx="832848" cy="138500"/>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Visa</a:t>
              </a:r>
            </a:p>
          </p:txBody>
        </p:sp>
      </p:grpSp>
      <p:cxnSp>
        <p:nvCxnSpPr>
          <p:cNvPr id="18" name="Connector: Elbow 80">
            <a:extLst>
              <a:ext uri="{FF2B5EF4-FFF2-40B4-BE49-F238E27FC236}">
                <a16:creationId xmlns:a16="http://schemas.microsoft.com/office/drawing/2014/main" id="{C4C02A84-96C4-E643-F3D5-651574095B23}"/>
              </a:ext>
            </a:extLst>
          </p:cNvPr>
          <p:cNvCxnSpPr>
            <a:cxnSpLocks/>
          </p:cNvCxnSpPr>
          <p:nvPr/>
        </p:nvCxnSpPr>
        <p:spPr>
          <a:xfrm>
            <a:off x="2892393" y="4355130"/>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0F91D08-833C-7209-649F-6726187BE4A1}"/>
              </a:ext>
            </a:extLst>
          </p:cNvPr>
          <p:cNvGrpSpPr/>
          <p:nvPr/>
        </p:nvGrpSpPr>
        <p:grpSpPr>
          <a:xfrm>
            <a:off x="3976931" y="3450832"/>
            <a:ext cx="1800000" cy="1800000"/>
            <a:chOff x="2174124" y="1113585"/>
            <a:chExt cx="900000" cy="900000"/>
          </a:xfrm>
        </p:grpSpPr>
        <p:pic>
          <p:nvPicPr>
            <p:cNvPr id="48" name="Picture 61">
              <a:extLst>
                <a:ext uri="{FF2B5EF4-FFF2-40B4-BE49-F238E27FC236}">
                  <a16:creationId xmlns:a16="http://schemas.microsoft.com/office/drawing/2014/main" id="{5A722A44-AA0F-50FF-9781-5F348237F7AE}"/>
                </a:ext>
              </a:extLst>
            </p:cNvPr>
            <p:cNvPicPr>
              <a:picLocks noChangeAspect="1"/>
            </p:cNvPicPr>
            <p:nvPr/>
          </p:nvPicPr>
          <p:blipFill>
            <a:blip r:embed="rId4" cstate="email">
              <a:alphaModFix amt="50000"/>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479209" y="1247311"/>
              <a:ext cx="306722" cy="293339"/>
            </a:xfrm>
            <a:prstGeom prst="rect">
              <a:avLst/>
            </a:prstGeom>
          </p:spPr>
        </p:pic>
        <p:sp>
          <p:nvSpPr>
            <p:cNvPr id="49" name="Oval 48">
              <a:extLst>
                <a:ext uri="{FF2B5EF4-FFF2-40B4-BE49-F238E27FC236}">
                  <a16:creationId xmlns:a16="http://schemas.microsoft.com/office/drawing/2014/main" id="{33E7B4FF-5FC5-3C48-8084-8842B16A1C85}"/>
                </a:ext>
              </a:extLst>
            </p:cNvPr>
            <p:cNvSpPr>
              <a:spLocks noChangeAspect="1"/>
            </p:cNvSpPr>
            <p:nvPr/>
          </p:nvSpPr>
          <p:spPr>
            <a:xfrm>
              <a:off x="2174124"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lt1">
                    <a:alpha val="50000"/>
                  </a:schemeClr>
                </a:solidFill>
              </a:endParaRPr>
            </a:p>
          </p:txBody>
        </p:sp>
        <p:pic>
          <p:nvPicPr>
            <p:cNvPr id="50" name="Visa card one inverse">
              <a:extLst>
                <a:ext uri="{FF2B5EF4-FFF2-40B4-BE49-F238E27FC236}">
                  <a16:creationId xmlns:a16="http://schemas.microsoft.com/office/drawing/2014/main" id="{C8C28659-66A5-E5F8-33BF-6942D2323B41}"/>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2701124" y="1494947"/>
              <a:ext cx="167183" cy="107878"/>
            </a:xfrm>
            <a:prstGeom prst="rect">
              <a:avLst/>
            </a:prstGeom>
          </p:spPr>
        </p:pic>
        <p:sp>
          <p:nvSpPr>
            <p:cNvPr id="51" name="TextBox 50">
              <a:extLst>
                <a:ext uri="{FF2B5EF4-FFF2-40B4-BE49-F238E27FC236}">
                  <a16:creationId xmlns:a16="http://schemas.microsoft.com/office/drawing/2014/main" id="{BE297851-FEEC-ACAA-C352-44E028FB65DD}"/>
                </a:ext>
              </a:extLst>
            </p:cNvPr>
            <p:cNvSpPr txBox="1"/>
            <p:nvPr/>
          </p:nvSpPr>
          <p:spPr>
            <a:xfrm>
              <a:off x="2284030" y="1635674"/>
              <a:ext cx="703835"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Originating     FI**</a:t>
              </a:r>
            </a:p>
          </p:txBody>
        </p:sp>
      </p:grpSp>
      <p:grpSp>
        <p:nvGrpSpPr>
          <p:cNvPr id="52" name="Group 51">
            <a:extLst>
              <a:ext uri="{FF2B5EF4-FFF2-40B4-BE49-F238E27FC236}">
                <a16:creationId xmlns:a16="http://schemas.microsoft.com/office/drawing/2014/main" id="{3DC6BE93-2B5D-3257-EBCF-8D8E23FA32E2}"/>
              </a:ext>
            </a:extLst>
          </p:cNvPr>
          <p:cNvGrpSpPr/>
          <p:nvPr/>
        </p:nvGrpSpPr>
        <p:grpSpPr>
          <a:xfrm>
            <a:off x="9967441" y="3463243"/>
            <a:ext cx="1800000" cy="1800000"/>
            <a:chOff x="5367797" y="1105914"/>
            <a:chExt cx="900000" cy="900000"/>
          </a:xfrm>
        </p:grpSpPr>
        <p:pic>
          <p:nvPicPr>
            <p:cNvPr id="53" name="Picture 61">
              <a:extLst>
                <a:ext uri="{FF2B5EF4-FFF2-40B4-BE49-F238E27FC236}">
                  <a16:creationId xmlns:a16="http://schemas.microsoft.com/office/drawing/2014/main" id="{306709AE-02E4-3603-6CBA-D151EE7512E2}"/>
                </a:ext>
              </a:extLst>
            </p:cNvPr>
            <p:cNvPicPr>
              <a:picLocks noChangeAspect="1"/>
            </p:cNvPicPr>
            <p:nvPr/>
          </p:nvPicPr>
          <p:blipFill>
            <a:blip r:embed="rId4" cstate="email">
              <a:alphaModFix amt="50000"/>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672882" y="1239640"/>
              <a:ext cx="306722" cy="293339"/>
            </a:xfrm>
            <a:prstGeom prst="rect">
              <a:avLst/>
            </a:prstGeom>
          </p:spPr>
        </p:pic>
        <p:sp>
          <p:nvSpPr>
            <p:cNvPr id="80" name="Oval 79">
              <a:extLst>
                <a:ext uri="{FF2B5EF4-FFF2-40B4-BE49-F238E27FC236}">
                  <a16:creationId xmlns:a16="http://schemas.microsoft.com/office/drawing/2014/main" id="{C09F4D29-9C9F-6371-BED4-A9189D604FBB}"/>
                </a:ext>
              </a:extLst>
            </p:cNvPr>
            <p:cNvSpPr>
              <a:spLocks noChangeAspect="1"/>
            </p:cNvSpPr>
            <p:nvPr/>
          </p:nvSpPr>
          <p:spPr>
            <a:xfrm>
              <a:off x="5367797"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81" name="Visa card one inverse">
              <a:extLst>
                <a:ext uri="{FF2B5EF4-FFF2-40B4-BE49-F238E27FC236}">
                  <a16:creationId xmlns:a16="http://schemas.microsoft.com/office/drawing/2014/main" id="{A3D05DA0-D829-97E6-3BB9-CB71E526C0A4}"/>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5894797" y="1487276"/>
              <a:ext cx="167183" cy="107878"/>
            </a:xfrm>
            <a:prstGeom prst="rect">
              <a:avLst/>
            </a:prstGeom>
          </p:spPr>
        </p:pic>
        <p:sp>
          <p:nvSpPr>
            <p:cNvPr id="82" name="TextBox 81">
              <a:extLst>
                <a:ext uri="{FF2B5EF4-FFF2-40B4-BE49-F238E27FC236}">
                  <a16:creationId xmlns:a16="http://schemas.microsoft.com/office/drawing/2014/main" id="{7ECEF174-FB12-8ED7-D2F4-BBADD09DDCC9}"/>
                </a:ext>
              </a:extLst>
            </p:cNvPr>
            <p:cNvSpPr txBox="1"/>
            <p:nvPr/>
          </p:nvSpPr>
          <p:spPr>
            <a:xfrm>
              <a:off x="5418860" y="1559966"/>
              <a:ext cx="813741"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Visa Settlement FI***</a:t>
              </a:r>
            </a:p>
          </p:txBody>
        </p:sp>
      </p:grpSp>
      <p:cxnSp>
        <p:nvCxnSpPr>
          <p:cNvPr id="83" name="Connector: Elbow 80">
            <a:extLst>
              <a:ext uri="{FF2B5EF4-FFF2-40B4-BE49-F238E27FC236}">
                <a16:creationId xmlns:a16="http://schemas.microsoft.com/office/drawing/2014/main" id="{7550615B-E571-686C-0208-E3DE2A9ED5E4}"/>
              </a:ext>
            </a:extLst>
          </p:cNvPr>
          <p:cNvCxnSpPr>
            <a:cxnSpLocks/>
          </p:cNvCxnSpPr>
          <p:nvPr/>
        </p:nvCxnSpPr>
        <p:spPr>
          <a:xfrm>
            <a:off x="5879433" y="4355130"/>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0">
            <a:extLst>
              <a:ext uri="{FF2B5EF4-FFF2-40B4-BE49-F238E27FC236}">
                <a16:creationId xmlns:a16="http://schemas.microsoft.com/office/drawing/2014/main" id="{67B7A222-02AB-CA8A-A033-EF4AC10EE34A}"/>
              </a:ext>
            </a:extLst>
          </p:cNvPr>
          <p:cNvCxnSpPr>
            <a:cxnSpLocks/>
          </p:cNvCxnSpPr>
          <p:nvPr/>
        </p:nvCxnSpPr>
        <p:spPr>
          <a:xfrm>
            <a:off x="8908677" y="4355130"/>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0">
            <a:extLst>
              <a:ext uri="{FF2B5EF4-FFF2-40B4-BE49-F238E27FC236}">
                <a16:creationId xmlns:a16="http://schemas.microsoft.com/office/drawing/2014/main" id="{DCB20CB4-6440-3701-9761-B016A5CB8B4D}"/>
              </a:ext>
            </a:extLst>
          </p:cNvPr>
          <p:cNvCxnSpPr>
            <a:cxnSpLocks/>
          </p:cNvCxnSpPr>
          <p:nvPr/>
        </p:nvCxnSpPr>
        <p:spPr>
          <a:xfrm>
            <a:off x="11879559" y="4341262"/>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Connector: Elbow 80">
            <a:extLst>
              <a:ext uri="{FF2B5EF4-FFF2-40B4-BE49-F238E27FC236}">
                <a16:creationId xmlns:a16="http://schemas.microsoft.com/office/drawing/2014/main" id="{8B5F60C9-3166-67EB-9C16-4A8BA22B5E6D}"/>
              </a:ext>
            </a:extLst>
          </p:cNvPr>
          <p:cNvCxnSpPr>
            <a:cxnSpLocks/>
          </p:cNvCxnSpPr>
          <p:nvPr/>
        </p:nvCxnSpPr>
        <p:spPr>
          <a:xfrm>
            <a:off x="14838737" y="4341262"/>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0">
            <a:extLst>
              <a:ext uri="{FF2B5EF4-FFF2-40B4-BE49-F238E27FC236}">
                <a16:creationId xmlns:a16="http://schemas.microsoft.com/office/drawing/2014/main" id="{95112648-E560-DAD7-AD55-A35E9E58E40B}"/>
              </a:ext>
            </a:extLst>
          </p:cNvPr>
          <p:cNvCxnSpPr>
            <a:cxnSpLocks/>
          </p:cNvCxnSpPr>
          <p:nvPr/>
        </p:nvCxnSpPr>
        <p:spPr>
          <a:xfrm>
            <a:off x="17574737" y="4341262"/>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0">
            <a:extLst>
              <a:ext uri="{FF2B5EF4-FFF2-40B4-BE49-F238E27FC236}">
                <a16:creationId xmlns:a16="http://schemas.microsoft.com/office/drawing/2014/main" id="{B0FF4518-1A1D-C3F7-C919-2A7531DF0709}"/>
              </a:ext>
            </a:extLst>
          </p:cNvPr>
          <p:cNvCxnSpPr>
            <a:cxnSpLocks/>
          </p:cNvCxnSpPr>
          <p:nvPr/>
        </p:nvCxnSpPr>
        <p:spPr>
          <a:xfrm>
            <a:off x="20439857" y="4350832"/>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175">
            <a:extLst>
              <a:ext uri="{FF2B5EF4-FFF2-40B4-BE49-F238E27FC236}">
                <a16:creationId xmlns:a16="http://schemas.microsoft.com/office/drawing/2014/main" id="{B2B9276B-E914-B1BB-0E0C-0BFDAFF45564}"/>
              </a:ext>
            </a:extLst>
          </p:cNvPr>
          <p:cNvSpPr/>
          <p:nvPr/>
        </p:nvSpPr>
        <p:spPr>
          <a:xfrm>
            <a:off x="15493562" y="5511026"/>
            <a:ext cx="2383562" cy="8128592"/>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90" name="Rectangle: Rounded Corners 175">
            <a:extLst>
              <a:ext uri="{FF2B5EF4-FFF2-40B4-BE49-F238E27FC236}">
                <a16:creationId xmlns:a16="http://schemas.microsoft.com/office/drawing/2014/main" id="{D8AF9645-9A35-E344-372B-78B2E341A07B}"/>
              </a:ext>
            </a:extLst>
          </p:cNvPr>
          <p:cNvSpPr/>
          <p:nvPr/>
        </p:nvSpPr>
        <p:spPr>
          <a:xfrm>
            <a:off x="12660328" y="5532732"/>
            <a:ext cx="2383562" cy="8128592"/>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91" name="Rectangle 90">
            <a:extLst>
              <a:ext uri="{FF2B5EF4-FFF2-40B4-BE49-F238E27FC236}">
                <a16:creationId xmlns:a16="http://schemas.microsoft.com/office/drawing/2014/main" id="{F5164787-61A8-B64F-7B58-EBB261AEFEA2}"/>
              </a:ext>
            </a:extLst>
          </p:cNvPr>
          <p:cNvSpPr/>
          <p:nvPr/>
        </p:nvSpPr>
        <p:spPr>
          <a:xfrm>
            <a:off x="12922512" y="7232701"/>
            <a:ext cx="1916226" cy="13201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mj-lt"/>
              </a:rPr>
              <a:t>Core Connector</a:t>
            </a:r>
          </a:p>
        </p:txBody>
      </p:sp>
      <p:sp>
        <p:nvSpPr>
          <p:cNvPr id="92" name="Rectangle 91">
            <a:extLst>
              <a:ext uri="{FF2B5EF4-FFF2-40B4-BE49-F238E27FC236}">
                <a16:creationId xmlns:a16="http://schemas.microsoft.com/office/drawing/2014/main" id="{590DFB4E-310E-2E36-105B-12850C6D83E2}"/>
              </a:ext>
            </a:extLst>
          </p:cNvPr>
          <p:cNvSpPr/>
          <p:nvPr/>
        </p:nvSpPr>
        <p:spPr>
          <a:xfrm>
            <a:off x="12922511" y="10961710"/>
            <a:ext cx="1916224" cy="13346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mj-lt"/>
              </a:rPr>
              <a:t>Mojaloop Connector</a:t>
            </a:r>
          </a:p>
        </p:txBody>
      </p:sp>
      <p:cxnSp>
        <p:nvCxnSpPr>
          <p:cNvPr id="93" name="Straight Arrow Connector 92">
            <a:extLst>
              <a:ext uri="{FF2B5EF4-FFF2-40B4-BE49-F238E27FC236}">
                <a16:creationId xmlns:a16="http://schemas.microsoft.com/office/drawing/2014/main" id="{533C522C-AEDB-FA3E-8EDC-38156F4DD037}"/>
              </a:ext>
            </a:extLst>
          </p:cNvPr>
          <p:cNvCxnSpPr>
            <a:cxnSpLocks/>
          </p:cNvCxnSpPr>
          <p:nvPr/>
        </p:nvCxnSpPr>
        <p:spPr>
          <a:xfrm>
            <a:off x="15010316" y="8827762"/>
            <a:ext cx="62087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4" name="Straight Arrow Connector 93">
            <a:extLst>
              <a:ext uri="{FF2B5EF4-FFF2-40B4-BE49-F238E27FC236}">
                <a16:creationId xmlns:a16="http://schemas.microsoft.com/office/drawing/2014/main" id="{0A2A1074-DA3D-6954-811F-D811809B4FFC}"/>
              </a:ext>
            </a:extLst>
          </p:cNvPr>
          <p:cNvCxnSpPr>
            <a:cxnSpLocks/>
          </p:cNvCxnSpPr>
          <p:nvPr/>
        </p:nvCxnSpPr>
        <p:spPr>
          <a:xfrm>
            <a:off x="17739060" y="8812554"/>
            <a:ext cx="62087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5" name="Straight Arrow Connector 94">
            <a:extLst>
              <a:ext uri="{FF2B5EF4-FFF2-40B4-BE49-F238E27FC236}">
                <a16:creationId xmlns:a16="http://schemas.microsoft.com/office/drawing/2014/main" id="{D25AC2C2-A23F-7710-93CD-88316BF667D0}"/>
              </a:ext>
            </a:extLst>
          </p:cNvPr>
          <p:cNvCxnSpPr>
            <a:cxnSpLocks/>
          </p:cNvCxnSpPr>
          <p:nvPr/>
        </p:nvCxnSpPr>
        <p:spPr>
          <a:xfrm flipH="1">
            <a:off x="14963891" y="10033762"/>
            <a:ext cx="619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6" name="Straight Arrow Connector 95">
            <a:extLst>
              <a:ext uri="{FF2B5EF4-FFF2-40B4-BE49-F238E27FC236}">
                <a16:creationId xmlns:a16="http://schemas.microsoft.com/office/drawing/2014/main" id="{619360A3-660D-4FEC-F6EB-D5259103F862}"/>
              </a:ext>
            </a:extLst>
          </p:cNvPr>
          <p:cNvCxnSpPr>
            <a:cxnSpLocks/>
          </p:cNvCxnSpPr>
          <p:nvPr/>
        </p:nvCxnSpPr>
        <p:spPr>
          <a:xfrm flipH="1">
            <a:off x="17696301" y="10017546"/>
            <a:ext cx="619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7" name="Frame 96">
            <a:extLst>
              <a:ext uri="{FF2B5EF4-FFF2-40B4-BE49-F238E27FC236}">
                <a16:creationId xmlns:a16="http://schemas.microsoft.com/office/drawing/2014/main" id="{618CDCCA-BB04-38FC-BDC4-C4D0DF839DA4}"/>
              </a:ext>
            </a:extLst>
          </p:cNvPr>
          <p:cNvSpPr/>
          <p:nvPr/>
        </p:nvSpPr>
        <p:spPr>
          <a:xfrm>
            <a:off x="12756393" y="6994425"/>
            <a:ext cx="2226320" cy="5639442"/>
          </a:xfrm>
          <a:prstGeom prst="frame">
            <a:avLst>
              <a:gd name="adj1" fmla="val 1580"/>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3600">
              <a:solidFill>
                <a:schemeClr val="tx1"/>
              </a:solidFill>
            </a:endParaRPr>
          </a:p>
        </p:txBody>
      </p:sp>
      <p:cxnSp>
        <p:nvCxnSpPr>
          <p:cNvPr id="98" name="Straight Arrow Connector 97">
            <a:extLst>
              <a:ext uri="{FF2B5EF4-FFF2-40B4-BE49-F238E27FC236}">
                <a16:creationId xmlns:a16="http://schemas.microsoft.com/office/drawing/2014/main" id="{6CACC14F-A826-F312-D332-7B2FD13673BA}"/>
              </a:ext>
            </a:extLst>
          </p:cNvPr>
          <p:cNvCxnSpPr>
            <a:cxnSpLocks/>
          </p:cNvCxnSpPr>
          <p:nvPr/>
        </p:nvCxnSpPr>
        <p:spPr>
          <a:xfrm flipV="1">
            <a:off x="14278765" y="8711125"/>
            <a:ext cx="0" cy="202553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99" name="Straight Arrow Connector 98">
            <a:extLst>
              <a:ext uri="{FF2B5EF4-FFF2-40B4-BE49-F238E27FC236}">
                <a16:creationId xmlns:a16="http://schemas.microsoft.com/office/drawing/2014/main" id="{8D60F7E3-00D4-C887-86A4-DD729AB10BF3}"/>
              </a:ext>
            </a:extLst>
          </p:cNvPr>
          <p:cNvCxnSpPr>
            <a:cxnSpLocks/>
          </p:cNvCxnSpPr>
          <p:nvPr/>
        </p:nvCxnSpPr>
        <p:spPr>
          <a:xfrm>
            <a:off x="13382893" y="8741511"/>
            <a:ext cx="0" cy="20939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00" name="Google Shape;284;p31">
            <a:extLst>
              <a:ext uri="{FF2B5EF4-FFF2-40B4-BE49-F238E27FC236}">
                <a16:creationId xmlns:a16="http://schemas.microsoft.com/office/drawing/2014/main" id="{01C0F3B6-27B8-4978-615F-EC3E173AF6F9}"/>
              </a:ext>
            </a:extLst>
          </p:cNvPr>
          <p:cNvGrpSpPr>
            <a:grpSpLocks noChangeAspect="1"/>
          </p:cNvGrpSpPr>
          <p:nvPr/>
        </p:nvGrpSpPr>
        <p:grpSpPr>
          <a:xfrm>
            <a:off x="12817717" y="8928347"/>
            <a:ext cx="504000" cy="503999"/>
            <a:chOff x="1836887" y="5986947"/>
            <a:chExt cx="235744" cy="228600"/>
          </a:xfrm>
        </p:grpSpPr>
        <p:sp>
          <p:nvSpPr>
            <p:cNvPr id="101" name="Google Shape;285;p31">
              <a:extLst>
                <a:ext uri="{FF2B5EF4-FFF2-40B4-BE49-F238E27FC236}">
                  <a16:creationId xmlns:a16="http://schemas.microsoft.com/office/drawing/2014/main" id="{F0329882-7130-56CE-78F6-8DD6C78C6EE4}"/>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02" name="Google Shape;286;p31">
              <a:extLst>
                <a:ext uri="{FF2B5EF4-FFF2-40B4-BE49-F238E27FC236}">
                  <a16:creationId xmlns:a16="http://schemas.microsoft.com/office/drawing/2014/main" id="{5FFF16D3-98DB-EB3D-A810-C5CFCD553317}"/>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4</a:t>
              </a:r>
              <a:endParaRPr sz="3600" dirty="0">
                <a:solidFill>
                  <a:srgbClr val="FFFFFF"/>
                </a:solidFill>
              </a:endParaRPr>
            </a:p>
          </p:txBody>
        </p:sp>
      </p:grpSp>
      <p:grpSp>
        <p:nvGrpSpPr>
          <p:cNvPr id="103" name="Google Shape;284;p31">
            <a:extLst>
              <a:ext uri="{FF2B5EF4-FFF2-40B4-BE49-F238E27FC236}">
                <a16:creationId xmlns:a16="http://schemas.microsoft.com/office/drawing/2014/main" id="{AF024F86-D952-60C1-8764-C844C57E3032}"/>
              </a:ext>
            </a:extLst>
          </p:cNvPr>
          <p:cNvGrpSpPr>
            <a:grpSpLocks noChangeAspect="1"/>
          </p:cNvGrpSpPr>
          <p:nvPr/>
        </p:nvGrpSpPr>
        <p:grpSpPr>
          <a:xfrm>
            <a:off x="14327517" y="9967765"/>
            <a:ext cx="504000" cy="503999"/>
            <a:chOff x="1836887" y="5986947"/>
            <a:chExt cx="235744" cy="228600"/>
          </a:xfrm>
        </p:grpSpPr>
        <p:sp>
          <p:nvSpPr>
            <p:cNvPr id="104" name="Google Shape;285;p31">
              <a:extLst>
                <a:ext uri="{FF2B5EF4-FFF2-40B4-BE49-F238E27FC236}">
                  <a16:creationId xmlns:a16="http://schemas.microsoft.com/office/drawing/2014/main" id="{27A97FCB-2FDE-F25C-BE1E-06A325F026AC}"/>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05" name="Google Shape;286;p31">
              <a:extLst>
                <a:ext uri="{FF2B5EF4-FFF2-40B4-BE49-F238E27FC236}">
                  <a16:creationId xmlns:a16="http://schemas.microsoft.com/office/drawing/2014/main" id="{1CE2A5EE-2184-1D8C-A979-5C408D82A65B}"/>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7</a:t>
              </a:r>
              <a:endParaRPr sz="3600" dirty="0">
                <a:solidFill>
                  <a:srgbClr val="FFFFFF"/>
                </a:solidFill>
              </a:endParaRPr>
            </a:p>
          </p:txBody>
        </p:sp>
      </p:grpSp>
      <p:grpSp>
        <p:nvGrpSpPr>
          <p:cNvPr id="106" name="Google Shape;284;p31">
            <a:extLst>
              <a:ext uri="{FF2B5EF4-FFF2-40B4-BE49-F238E27FC236}">
                <a16:creationId xmlns:a16="http://schemas.microsoft.com/office/drawing/2014/main" id="{59F26E05-0D4B-0C52-27E7-F2022A78FB07}"/>
              </a:ext>
            </a:extLst>
          </p:cNvPr>
          <p:cNvGrpSpPr>
            <a:grpSpLocks noChangeAspect="1"/>
          </p:cNvGrpSpPr>
          <p:nvPr/>
        </p:nvGrpSpPr>
        <p:grpSpPr>
          <a:xfrm>
            <a:off x="15041753" y="10219765"/>
            <a:ext cx="504000" cy="503999"/>
            <a:chOff x="1836887" y="5986947"/>
            <a:chExt cx="235744" cy="228600"/>
          </a:xfrm>
        </p:grpSpPr>
        <p:sp>
          <p:nvSpPr>
            <p:cNvPr id="107" name="Google Shape;285;p31">
              <a:extLst>
                <a:ext uri="{FF2B5EF4-FFF2-40B4-BE49-F238E27FC236}">
                  <a16:creationId xmlns:a16="http://schemas.microsoft.com/office/drawing/2014/main" id="{7CE8874B-84FB-8108-7308-9922B11ACE2F}"/>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08" name="Google Shape;286;p31">
              <a:extLst>
                <a:ext uri="{FF2B5EF4-FFF2-40B4-BE49-F238E27FC236}">
                  <a16:creationId xmlns:a16="http://schemas.microsoft.com/office/drawing/2014/main" id="{B9622C01-76CF-6BA3-3383-F15171B71D13}"/>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6</a:t>
              </a:r>
              <a:endParaRPr sz="3600" dirty="0">
                <a:solidFill>
                  <a:srgbClr val="FFFFFF"/>
                </a:solidFill>
              </a:endParaRPr>
            </a:p>
          </p:txBody>
        </p:sp>
      </p:grpSp>
      <p:grpSp>
        <p:nvGrpSpPr>
          <p:cNvPr id="109" name="Google Shape;284;p31">
            <a:extLst>
              <a:ext uri="{FF2B5EF4-FFF2-40B4-BE49-F238E27FC236}">
                <a16:creationId xmlns:a16="http://schemas.microsoft.com/office/drawing/2014/main" id="{12067CBD-F256-F8BB-5344-71695B091C38}"/>
              </a:ext>
            </a:extLst>
          </p:cNvPr>
          <p:cNvGrpSpPr>
            <a:grpSpLocks noChangeAspect="1"/>
          </p:cNvGrpSpPr>
          <p:nvPr/>
        </p:nvGrpSpPr>
        <p:grpSpPr>
          <a:xfrm>
            <a:off x="17840287" y="10232629"/>
            <a:ext cx="504000" cy="503999"/>
            <a:chOff x="1836887" y="5986947"/>
            <a:chExt cx="235744" cy="228600"/>
          </a:xfrm>
        </p:grpSpPr>
        <p:sp>
          <p:nvSpPr>
            <p:cNvPr id="110" name="Google Shape;285;p31">
              <a:extLst>
                <a:ext uri="{FF2B5EF4-FFF2-40B4-BE49-F238E27FC236}">
                  <a16:creationId xmlns:a16="http://schemas.microsoft.com/office/drawing/2014/main" id="{0CADE542-4727-6812-4EB8-74FC29404AA6}"/>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12" name="Google Shape;286;p31">
              <a:extLst>
                <a:ext uri="{FF2B5EF4-FFF2-40B4-BE49-F238E27FC236}">
                  <a16:creationId xmlns:a16="http://schemas.microsoft.com/office/drawing/2014/main" id="{244E655E-9CD0-B1A0-52AC-2B23FF2BB3D7}"/>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6</a:t>
              </a:r>
              <a:endParaRPr sz="3600" dirty="0">
                <a:solidFill>
                  <a:srgbClr val="FFFFFF"/>
                </a:solidFill>
              </a:endParaRPr>
            </a:p>
          </p:txBody>
        </p:sp>
      </p:grpSp>
      <p:grpSp>
        <p:nvGrpSpPr>
          <p:cNvPr id="113" name="Google Shape;284;p31">
            <a:extLst>
              <a:ext uri="{FF2B5EF4-FFF2-40B4-BE49-F238E27FC236}">
                <a16:creationId xmlns:a16="http://schemas.microsoft.com/office/drawing/2014/main" id="{30DAF0C7-ABDF-4838-45DD-0DA68D7CA157}"/>
              </a:ext>
            </a:extLst>
          </p:cNvPr>
          <p:cNvGrpSpPr>
            <a:grpSpLocks noChangeAspect="1"/>
          </p:cNvGrpSpPr>
          <p:nvPr/>
        </p:nvGrpSpPr>
        <p:grpSpPr>
          <a:xfrm>
            <a:off x="15016995" y="8178371"/>
            <a:ext cx="504000" cy="503999"/>
            <a:chOff x="1836887" y="5986947"/>
            <a:chExt cx="235744" cy="228600"/>
          </a:xfrm>
        </p:grpSpPr>
        <p:sp>
          <p:nvSpPr>
            <p:cNvPr id="114" name="Google Shape;285;p31">
              <a:extLst>
                <a:ext uri="{FF2B5EF4-FFF2-40B4-BE49-F238E27FC236}">
                  <a16:creationId xmlns:a16="http://schemas.microsoft.com/office/drawing/2014/main" id="{14F43F69-9CF0-FBBB-0C1C-5312F9A6198F}"/>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15" name="Google Shape;286;p31">
              <a:extLst>
                <a:ext uri="{FF2B5EF4-FFF2-40B4-BE49-F238E27FC236}">
                  <a16:creationId xmlns:a16="http://schemas.microsoft.com/office/drawing/2014/main" id="{3C1BAC08-28EA-1AF8-3D89-5D8DC2901AFA}"/>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5</a:t>
              </a:r>
              <a:endParaRPr sz="3600" dirty="0">
                <a:solidFill>
                  <a:srgbClr val="FFFFFF"/>
                </a:solidFill>
              </a:endParaRPr>
            </a:p>
          </p:txBody>
        </p:sp>
      </p:grpSp>
      <p:grpSp>
        <p:nvGrpSpPr>
          <p:cNvPr id="116" name="Google Shape;284;p31">
            <a:extLst>
              <a:ext uri="{FF2B5EF4-FFF2-40B4-BE49-F238E27FC236}">
                <a16:creationId xmlns:a16="http://schemas.microsoft.com/office/drawing/2014/main" id="{D0228C91-E02B-B673-82FE-F125E6DA30E3}"/>
              </a:ext>
            </a:extLst>
          </p:cNvPr>
          <p:cNvGrpSpPr>
            <a:grpSpLocks noChangeAspect="1"/>
          </p:cNvGrpSpPr>
          <p:nvPr/>
        </p:nvGrpSpPr>
        <p:grpSpPr>
          <a:xfrm>
            <a:off x="17855933" y="8178371"/>
            <a:ext cx="504000" cy="503999"/>
            <a:chOff x="1836887" y="5986947"/>
            <a:chExt cx="235744" cy="228600"/>
          </a:xfrm>
        </p:grpSpPr>
        <p:sp>
          <p:nvSpPr>
            <p:cNvPr id="117" name="Google Shape;285;p31">
              <a:extLst>
                <a:ext uri="{FF2B5EF4-FFF2-40B4-BE49-F238E27FC236}">
                  <a16:creationId xmlns:a16="http://schemas.microsoft.com/office/drawing/2014/main" id="{04C0C245-E04C-3AA8-C6E7-B996153A938D}"/>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18" name="Google Shape;286;p31">
              <a:extLst>
                <a:ext uri="{FF2B5EF4-FFF2-40B4-BE49-F238E27FC236}">
                  <a16:creationId xmlns:a16="http://schemas.microsoft.com/office/drawing/2014/main" id="{C6647F6F-6FA5-4D8E-6DB9-073D776B4FB6}"/>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5</a:t>
              </a:r>
              <a:endParaRPr sz="3600" dirty="0">
                <a:solidFill>
                  <a:srgbClr val="FFFFFF"/>
                </a:solidFill>
              </a:endParaRPr>
            </a:p>
          </p:txBody>
        </p:sp>
      </p:grpSp>
      <p:sp>
        <p:nvSpPr>
          <p:cNvPr id="119" name="Rectangle 118">
            <a:extLst>
              <a:ext uri="{FF2B5EF4-FFF2-40B4-BE49-F238E27FC236}">
                <a16:creationId xmlns:a16="http://schemas.microsoft.com/office/drawing/2014/main" id="{5F3A306B-759E-D53D-AB7E-61ACC3C9F214}"/>
              </a:ext>
            </a:extLst>
          </p:cNvPr>
          <p:cNvSpPr/>
          <p:nvPr/>
        </p:nvSpPr>
        <p:spPr>
          <a:xfrm>
            <a:off x="18563002" y="8610116"/>
            <a:ext cx="1800002" cy="180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mj-lt"/>
              </a:rPr>
              <a:t>Payment Manger </a:t>
            </a:r>
          </a:p>
          <a:p>
            <a:pPr algn="ctr"/>
            <a:r>
              <a:rPr lang="en-US" sz="2400" dirty="0">
                <a:ln w="0"/>
                <a:solidFill>
                  <a:schemeClr val="tx1"/>
                </a:solidFill>
                <a:effectLst>
                  <a:outerShdw blurRad="38100" dist="19050" dir="2700000" algn="tl" rotWithShape="0">
                    <a:schemeClr val="dk1">
                      <a:alpha val="40000"/>
                    </a:schemeClr>
                  </a:outerShdw>
                </a:effectLst>
                <a:latin typeface="+mj-lt"/>
              </a:rPr>
              <a:t>for i2i</a:t>
            </a:r>
          </a:p>
        </p:txBody>
      </p:sp>
      <p:grpSp>
        <p:nvGrpSpPr>
          <p:cNvPr id="120" name="Group 119">
            <a:extLst>
              <a:ext uri="{FF2B5EF4-FFF2-40B4-BE49-F238E27FC236}">
                <a16:creationId xmlns:a16="http://schemas.microsoft.com/office/drawing/2014/main" id="{1A0D4B1F-8256-AE70-176C-5508BB7A40C8}"/>
              </a:ext>
            </a:extLst>
          </p:cNvPr>
          <p:cNvGrpSpPr/>
          <p:nvPr/>
        </p:nvGrpSpPr>
        <p:grpSpPr>
          <a:xfrm>
            <a:off x="12509302" y="2615039"/>
            <a:ext cx="8104502" cy="2626224"/>
            <a:chOff x="6231641" y="623941"/>
            <a:chExt cx="4052251" cy="1313112"/>
          </a:xfrm>
        </p:grpSpPr>
        <p:grpSp>
          <p:nvGrpSpPr>
            <p:cNvPr id="121" name="Group 120">
              <a:extLst>
                <a:ext uri="{FF2B5EF4-FFF2-40B4-BE49-F238E27FC236}">
                  <a16:creationId xmlns:a16="http://schemas.microsoft.com/office/drawing/2014/main" id="{6F18383B-B796-1E57-85F6-EEC1414734C1}"/>
                </a:ext>
              </a:extLst>
            </p:cNvPr>
            <p:cNvGrpSpPr/>
            <p:nvPr/>
          </p:nvGrpSpPr>
          <p:grpSpPr>
            <a:xfrm>
              <a:off x="6231641" y="623941"/>
              <a:ext cx="3926851" cy="1313112"/>
              <a:chOff x="6231641" y="623941"/>
              <a:chExt cx="3926851" cy="1313112"/>
            </a:xfrm>
          </p:grpSpPr>
          <p:pic>
            <p:nvPicPr>
              <p:cNvPr id="123" name="Picture 122">
                <a:extLst>
                  <a:ext uri="{FF2B5EF4-FFF2-40B4-BE49-F238E27FC236}">
                    <a16:creationId xmlns:a16="http://schemas.microsoft.com/office/drawing/2014/main" id="{4A8C9088-5A5C-CE6D-F781-55023D7FFE6B}"/>
                  </a:ext>
                </a:extLst>
              </p:cNvPr>
              <p:cNvPicPr>
                <a:picLocks noChangeAspect="1"/>
              </p:cNvPicPr>
              <p:nvPr/>
            </p:nvPicPr>
            <p:blipFill rotWithShape="1">
              <a:blip r:embed="rId7"/>
              <a:srcRect l="27188" t="11942" r="28394" b="11922"/>
              <a:stretch/>
            </p:blipFill>
            <p:spPr>
              <a:xfrm>
                <a:off x="7864359" y="1027139"/>
                <a:ext cx="900000" cy="900000"/>
              </a:xfrm>
              <a:prstGeom prst="rect">
                <a:avLst/>
              </a:prstGeom>
              <a:noFill/>
              <a:ln>
                <a:noFill/>
              </a:ln>
            </p:spPr>
          </p:pic>
          <p:sp>
            <p:nvSpPr>
              <p:cNvPr id="124" name="Google Shape;327;p31">
                <a:extLst>
                  <a:ext uri="{FF2B5EF4-FFF2-40B4-BE49-F238E27FC236}">
                    <a16:creationId xmlns:a16="http://schemas.microsoft.com/office/drawing/2014/main" id="{51A0DDAC-BA6F-9AFA-22E3-7197402974F0}"/>
                  </a:ext>
                </a:extLst>
              </p:cNvPr>
              <p:cNvSpPr txBox="1"/>
              <p:nvPr/>
            </p:nvSpPr>
            <p:spPr>
              <a:xfrm>
                <a:off x="6231641" y="623941"/>
                <a:ext cx="1359311" cy="415499"/>
              </a:xfrm>
              <a:prstGeom prst="rect">
                <a:avLst/>
              </a:prstGeom>
              <a:noFill/>
              <a:ln>
                <a:noFill/>
              </a:ln>
            </p:spPr>
            <p:txBody>
              <a:bodyPr spcFirstLastPara="1" wrap="square" lIns="0" tIns="0" rIns="0" bIns="0" anchor="ctr" anchorCtr="1">
                <a:spAutoFit/>
              </a:bodyPr>
              <a:lstStyle>
                <a:defPPr>
                  <a:defRPr lang="en-MM"/>
                </a:defPPr>
                <a:lvl1pPr algn="ctr">
                  <a:lnSpc>
                    <a:spcPct val="90000"/>
                  </a:lnSpc>
                  <a:defRPr sz="1000" b="1">
                    <a:solidFill>
                      <a:srgbClr val="002060"/>
                    </a:solidFill>
                    <a:ea typeface="Quattrocento Sans"/>
                    <a:cs typeface="Quattrocento Sans"/>
                  </a:defRPr>
                </a:lvl1pPr>
              </a:lstStyle>
              <a:p>
                <a:r>
                  <a:rPr lang="en" sz="2000" dirty="0">
                    <a:sym typeface="Quattrocento Sans"/>
                  </a:rPr>
                  <a:t>Cross Network Provider </a:t>
                </a:r>
              </a:p>
              <a:p>
                <a:r>
                  <a:rPr lang="en" sz="2000" dirty="0">
                    <a:sym typeface="Quattrocento Sans"/>
                  </a:rPr>
                  <a:t>(Union Bank)</a:t>
                </a:r>
                <a:endParaRPr sz="2000" dirty="0"/>
              </a:p>
            </p:txBody>
          </p:sp>
          <p:grpSp>
            <p:nvGrpSpPr>
              <p:cNvPr id="125" name="Group 124">
                <a:extLst>
                  <a:ext uri="{FF2B5EF4-FFF2-40B4-BE49-F238E27FC236}">
                    <a16:creationId xmlns:a16="http://schemas.microsoft.com/office/drawing/2014/main" id="{C038CB64-DC51-12EC-3B27-AFEAA97575C5}"/>
                  </a:ext>
                </a:extLst>
              </p:cNvPr>
              <p:cNvGrpSpPr/>
              <p:nvPr/>
            </p:nvGrpSpPr>
            <p:grpSpPr>
              <a:xfrm>
                <a:off x="6452851" y="1037053"/>
                <a:ext cx="900000" cy="900000"/>
                <a:chOff x="6625941" y="1105914"/>
                <a:chExt cx="900000" cy="900000"/>
              </a:xfrm>
            </p:grpSpPr>
            <p:pic>
              <p:nvPicPr>
                <p:cNvPr id="171" name="Picture 61">
                  <a:extLst>
                    <a:ext uri="{FF2B5EF4-FFF2-40B4-BE49-F238E27FC236}">
                      <a16:creationId xmlns:a16="http://schemas.microsoft.com/office/drawing/2014/main" id="{5E7F0B34-A45B-64F8-0C05-B861038204EA}"/>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6931026" y="1239640"/>
                  <a:ext cx="306722" cy="293339"/>
                </a:xfrm>
                <a:prstGeom prst="rect">
                  <a:avLst/>
                </a:prstGeom>
              </p:spPr>
            </p:pic>
            <p:grpSp>
              <p:nvGrpSpPr>
                <p:cNvPr id="172" name="Group 171">
                  <a:extLst>
                    <a:ext uri="{FF2B5EF4-FFF2-40B4-BE49-F238E27FC236}">
                      <a16:creationId xmlns:a16="http://schemas.microsoft.com/office/drawing/2014/main" id="{4CF30B44-2E4C-F8E4-2576-F8FD340983F6}"/>
                    </a:ext>
                  </a:extLst>
                </p:cNvPr>
                <p:cNvGrpSpPr/>
                <p:nvPr/>
              </p:nvGrpSpPr>
              <p:grpSpPr>
                <a:xfrm>
                  <a:off x="6625941" y="1105914"/>
                  <a:ext cx="900000" cy="900000"/>
                  <a:chOff x="6625941" y="1105914"/>
                  <a:chExt cx="900000" cy="900000"/>
                </a:xfrm>
              </p:grpSpPr>
              <p:sp>
                <p:nvSpPr>
                  <p:cNvPr id="173" name="Oval 172">
                    <a:extLst>
                      <a:ext uri="{FF2B5EF4-FFF2-40B4-BE49-F238E27FC236}">
                        <a16:creationId xmlns:a16="http://schemas.microsoft.com/office/drawing/2014/main" id="{EAA9B6F5-E872-14AF-B91E-A626FD16CCB3}"/>
                      </a:ext>
                    </a:extLst>
                  </p:cNvPr>
                  <p:cNvSpPr>
                    <a:spLocks noChangeAspect="1"/>
                  </p:cNvSpPr>
                  <p:nvPr/>
                </p:nvSpPr>
                <p:spPr>
                  <a:xfrm>
                    <a:off x="6625941"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174" name="TextBox 173">
                    <a:extLst>
                      <a:ext uri="{FF2B5EF4-FFF2-40B4-BE49-F238E27FC236}">
                        <a16:creationId xmlns:a16="http://schemas.microsoft.com/office/drawing/2014/main" id="{5E5D5E98-6F03-DC2E-B51F-A66E4B7AB3A9}"/>
                      </a:ext>
                    </a:extLst>
                  </p:cNvPr>
                  <p:cNvSpPr txBox="1"/>
                  <p:nvPr/>
                </p:nvSpPr>
                <p:spPr>
                  <a:xfrm>
                    <a:off x="6673949" y="1635674"/>
                    <a:ext cx="813741" cy="276999"/>
                  </a:xfrm>
                  <a:prstGeom prst="rect">
                    <a:avLst/>
                  </a:prstGeom>
                  <a:noFill/>
                </p:spPr>
                <p:txBody>
                  <a:bodyPr wrap="square" lIns="0" tIns="0" rIns="0" bIns="0" rtlCol="0" anchor="ctr" anchorCtr="1">
                    <a:spAutoFit/>
                  </a:bodyPr>
                  <a:lstStyle>
                    <a:defPPr>
                      <a:defRPr lang="en-MM"/>
                    </a:defPPr>
                    <a:lvl1pPr algn="ctr" defTabSz="1218896">
                      <a:lnSpc>
                        <a:spcPct val="90000"/>
                      </a:lnSpc>
                      <a:spcBef>
                        <a:spcPts val="600"/>
                      </a:spcBef>
                      <a:defRPr sz="1000" b="1">
                        <a:solidFill>
                          <a:srgbClr val="002060"/>
                        </a:solidFill>
                        <a:latin typeface="+mj-lt"/>
                      </a:defRPr>
                    </a:lvl1pPr>
                  </a:lstStyle>
                  <a:p>
                    <a:r>
                      <a:rPr lang="en-US" sz="2000" dirty="0"/>
                      <a:t>Payment Manager</a:t>
                    </a:r>
                  </a:p>
                </p:txBody>
              </p:sp>
            </p:grpSp>
          </p:grpSp>
          <p:grpSp>
            <p:nvGrpSpPr>
              <p:cNvPr id="166" name="Group 165">
                <a:extLst>
                  <a:ext uri="{FF2B5EF4-FFF2-40B4-BE49-F238E27FC236}">
                    <a16:creationId xmlns:a16="http://schemas.microsoft.com/office/drawing/2014/main" id="{26A49E1F-F7D8-F146-46BA-D19410BE956A}"/>
                  </a:ext>
                </a:extLst>
              </p:cNvPr>
              <p:cNvGrpSpPr/>
              <p:nvPr/>
            </p:nvGrpSpPr>
            <p:grpSpPr>
              <a:xfrm>
                <a:off x="9258492" y="1037053"/>
                <a:ext cx="900000" cy="900000"/>
                <a:chOff x="9258492" y="1037053"/>
                <a:chExt cx="900000" cy="900000"/>
              </a:xfrm>
            </p:grpSpPr>
            <p:grpSp>
              <p:nvGrpSpPr>
                <p:cNvPr id="167" name="Group 166">
                  <a:extLst>
                    <a:ext uri="{FF2B5EF4-FFF2-40B4-BE49-F238E27FC236}">
                      <a16:creationId xmlns:a16="http://schemas.microsoft.com/office/drawing/2014/main" id="{C3DDBBF1-0210-E25A-D5F0-CB8D9D60905E}"/>
                    </a:ext>
                  </a:extLst>
                </p:cNvPr>
                <p:cNvGrpSpPr/>
                <p:nvPr/>
              </p:nvGrpSpPr>
              <p:grpSpPr>
                <a:xfrm>
                  <a:off x="9258492" y="1037053"/>
                  <a:ext cx="900000" cy="900000"/>
                  <a:chOff x="9155300" y="1113585"/>
                  <a:chExt cx="900000" cy="900000"/>
                </a:xfrm>
              </p:grpSpPr>
              <p:sp>
                <p:nvSpPr>
                  <p:cNvPr id="169" name="Oval 168">
                    <a:extLst>
                      <a:ext uri="{FF2B5EF4-FFF2-40B4-BE49-F238E27FC236}">
                        <a16:creationId xmlns:a16="http://schemas.microsoft.com/office/drawing/2014/main" id="{0F25E6B9-340F-3E16-837F-2DFCDF426270}"/>
                      </a:ext>
                    </a:extLst>
                  </p:cNvPr>
                  <p:cNvSpPr>
                    <a:spLocks noChangeAspect="1"/>
                  </p:cNvSpPr>
                  <p:nvPr/>
                </p:nvSpPr>
                <p:spPr>
                  <a:xfrm>
                    <a:off x="9155300"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170" name="TextBox 169">
                    <a:extLst>
                      <a:ext uri="{FF2B5EF4-FFF2-40B4-BE49-F238E27FC236}">
                        <a16:creationId xmlns:a16="http://schemas.microsoft.com/office/drawing/2014/main" id="{03C8EC91-1919-40CA-27DA-2C7BA36C29C5}"/>
                      </a:ext>
                    </a:extLst>
                  </p:cNvPr>
                  <p:cNvSpPr txBox="1"/>
                  <p:nvPr/>
                </p:nvSpPr>
                <p:spPr>
                  <a:xfrm>
                    <a:off x="9190807" y="1698466"/>
                    <a:ext cx="832848" cy="138500"/>
                  </a:xfrm>
                  <a:prstGeom prst="rect">
                    <a:avLst/>
                  </a:prstGeom>
                  <a:noFill/>
                </p:spPr>
                <p:txBody>
                  <a:bodyPr wrap="square" lIns="0" tIns="0" rIns="0" bIns="0" rtlCol="0" anchor="ctr" anchorCtr="1">
                    <a:spAutoFit/>
                  </a:bodyPr>
                  <a:lstStyle>
                    <a:defPPr>
                      <a:defRPr lang="en-MM"/>
                    </a:defPPr>
                    <a:lvl1pPr algn="ctr" defTabSz="1218896">
                      <a:lnSpc>
                        <a:spcPct val="90000"/>
                      </a:lnSpc>
                      <a:spcBef>
                        <a:spcPts val="600"/>
                      </a:spcBef>
                      <a:defRPr sz="1000" b="1">
                        <a:solidFill>
                          <a:srgbClr val="002060"/>
                        </a:solidFill>
                        <a:latin typeface="+mj-lt"/>
                      </a:defRPr>
                    </a:lvl1pPr>
                  </a:lstStyle>
                  <a:p>
                    <a:r>
                      <a:rPr lang="en-US" sz="2000" dirty="0"/>
                      <a:t>i2i</a:t>
                    </a:r>
                  </a:p>
                </p:txBody>
              </p:sp>
            </p:grpSp>
            <p:pic>
              <p:nvPicPr>
                <p:cNvPr id="168" name="Picture 167">
                  <a:extLst>
                    <a:ext uri="{FF2B5EF4-FFF2-40B4-BE49-F238E27FC236}">
                      <a16:creationId xmlns:a16="http://schemas.microsoft.com/office/drawing/2014/main" id="{3ED7C519-D5F2-E7A0-AE2E-438F247D7552}"/>
                    </a:ext>
                  </a:extLst>
                </p:cNvPr>
                <p:cNvPicPr>
                  <a:picLocks noChangeAspect="1"/>
                </p:cNvPicPr>
                <p:nvPr/>
              </p:nvPicPr>
              <p:blipFill>
                <a:blip r:embed="rId8"/>
                <a:stretch>
                  <a:fillRect/>
                </a:stretch>
              </p:blipFill>
              <p:spPr>
                <a:xfrm>
                  <a:off x="9407500" y="1238690"/>
                  <a:ext cx="649721" cy="356061"/>
                </a:xfrm>
                <a:prstGeom prst="rect">
                  <a:avLst/>
                </a:prstGeom>
                <a:noFill/>
                <a:ln>
                  <a:noFill/>
                </a:ln>
              </p:spPr>
            </p:pic>
          </p:grpSp>
        </p:grpSp>
        <p:sp>
          <p:nvSpPr>
            <p:cNvPr id="122" name="Google Shape;328;p31">
              <a:extLst>
                <a:ext uri="{FF2B5EF4-FFF2-40B4-BE49-F238E27FC236}">
                  <a16:creationId xmlns:a16="http://schemas.microsoft.com/office/drawing/2014/main" id="{C9099371-894D-A77D-A3E4-1E375D0CF08C}"/>
                </a:ext>
              </a:extLst>
            </p:cNvPr>
            <p:cNvSpPr txBox="1"/>
            <p:nvPr/>
          </p:nvSpPr>
          <p:spPr>
            <a:xfrm>
              <a:off x="9102717" y="804712"/>
              <a:ext cx="1181175" cy="138500"/>
            </a:xfrm>
            <a:prstGeom prst="rect">
              <a:avLst/>
            </a:prstGeom>
            <a:noFill/>
            <a:ln>
              <a:noFill/>
            </a:ln>
          </p:spPr>
          <p:txBody>
            <a:bodyPr spcFirstLastPara="1" wrap="square" lIns="0" tIns="0" rIns="0" bIns="0" anchor="ctr" anchorCtr="1">
              <a:spAutoFit/>
            </a:bodyPr>
            <a:lstStyle>
              <a:defPPr>
                <a:defRPr lang="en-MM"/>
              </a:defPPr>
              <a:lvl1pPr algn="ctr">
                <a:lnSpc>
                  <a:spcPct val="90000"/>
                </a:lnSpc>
                <a:defRPr sz="1000" b="1">
                  <a:solidFill>
                    <a:srgbClr val="002060"/>
                  </a:solidFill>
                  <a:ea typeface="Quattrocento Sans"/>
                  <a:cs typeface="Quattrocento Sans"/>
                </a:defRPr>
              </a:lvl1pPr>
            </a:lstStyle>
            <a:p>
              <a:r>
                <a:rPr lang="en" sz="2000" dirty="0">
                  <a:sym typeface="Quattrocento Sans"/>
                </a:rPr>
                <a:t>UBX</a:t>
              </a:r>
              <a:endParaRPr sz="2000" dirty="0">
                <a:sym typeface="Quattrocento Sans"/>
              </a:endParaRPr>
            </a:p>
          </p:txBody>
        </p:sp>
      </p:grpSp>
      <p:pic>
        <p:nvPicPr>
          <p:cNvPr id="175" name="Picture 174">
            <a:extLst>
              <a:ext uri="{FF2B5EF4-FFF2-40B4-BE49-F238E27FC236}">
                <a16:creationId xmlns:a16="http://schemas.microsoft.com/office/drawing/2014/main" id="{21EED5D8-FF9B-8EE6-5C10-86F5B128F6B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887" b="99057" l="1183" r="99112"/>
                    </a14:imgEffect>
                  </a14:imgLayer>
                </a14:imgProps>
              </a:ext>
            </a:extLst>
          </a:blip>
          <a:stretch>
            <a:fillRect/>
          </a:stretch>
        </p:blipFill>
        <p:spPr>
          <a:xfrm>
            <a:off x="15749269" y="8511235"/>
            <a:ext cx="1837676" cy="1728938"/>
          </a:xfrm>
          <a:prstGeom prst="rect">
            <a:avLst/>
          </a:prstGeom>
        </p:spPr>
      </p:pic>
      <p:grpSp>
        <p:nvGrpSpPr>
          <p:cNvPr id="176" name="Group 175">
            <a:extLst>
              <a:ext uri="{FF2B5EF4-FFF2-40B4-BE49-F238E27FC236}">
                <a16:creationId xmlns:a16="http://schemas.microsoft.com/office/drawing/2014/main" id="{F5663480-28D1-66B6-0295-44D8649F86C8}"/>
              </a:ext>
            </a:extLst>
          </p:cNvPr>
          <p:cNvGrpSpPr/>
          <p:nvPr/>
        </p:nvGrpSpPr>
        <p:grpSpPr>
          <a:xfrm>
            <a:off x="757927" y="7337309"/>
            <a:ext cx="7335014" cy="5260912"/>
            <a:chOff x="534016" y="2429676"/>
            <a:chExt cx="3667507" cy="2630456"/>
          </a:xfrm>
        </p:grpSpPr>
        <p:sp>
          <p:nvSpPr>
            <p:cNvPr id="177" name="TextBox 176">
              <a:extLst>
                <a:ext uri="{FF2B5EF4-FFF2-40B4-BE49-F238E27FC236}">
                  <a16:creationId xmlns:a16="http://schemas.microsoft.com/office/drawing/2014/main" id="{F16B8557-8243-C084-7266-1A7FDFEAB704}"/>
                </a:ext>
              </a:extLst>
            </p:cNvPr>
            <p:cNvSpPr txBox="1"/>
            <p:nvPr/>
          </p:nvSpPr>
          <p:spPr>
            <a:xfrm>
              <a:off x="903295" y="2607606"/>
              <a:ext cx="3173406" cy="2268410"/>
            </a:xfrm>
            <a:prstGeom prst="rect">
              <a:avLst/>
            </a:prstGeom>
            <a:noFill/>
          </p:spPr>
          <p:txBody>
            <a:bodyPr wrap="square">
              <a:spAutoFit/>
            </a:bodyPr>
            <a:lstStyle/>
            <a:p>
              <a:pPr>
                <a:lnSpc>
                  <a:spcPct val="150000"/>
                </a:lnSpc>
              </a:pPr>
              <a:r>
                <a:rPr lang="en-US" sz="2800" b="1" dirty="0">
                  <a:latin typeface="+mj-lt"/>
                </a:rPr>
                <a:t>Sending putTransfer request to mojaloop connector </a:t>
              </a:r>
            </a:p>
            <a:p>
              <a:pPr>
                <a:lnSpc>
                  <a:spcPct val="150000"/>
                </a:lnSpc>
              </a:pPr>
              <a:r>
                <a:rPr lang="en-US" sz="2800" dirty="0">
                  <a:latin typeface="Consolas" panose="020B0609020204030204" pitchFamily="49" charset="0"/>
                  <a:cs typeface="Consolas" panose="020B0609020204030204" pitchFamily="49" charset="0"/>
                </a:rPr>
                <a:t>  </a:t>
              </a:r>
              <a:r>
                <a:rPr lang="en-US" sz="2200" dirty="0">
                  <a:latin typeface="Consolas" panose="020B0609020204030204" pitchFamily="49" charset="0"/>
                  <a:cs typeface="Consolas" panose="020B0609020204030204" pitchFamily="49" charset="0"/>
                </a:rPr>
                <a:t>"body": "{\"acceptParty\":true}”</a:t>
              </a:r>
            </a:p>
            <a:p>
              <a:pPr>
                <a:lnSpc>
                  <a:spcPct val="150000"/>
                </a:lnSpc>
              </a:pPr>
              <a:r>
                <a:rPr lang="en-US" sz="2800" b="1" dirty="0">
                  <a:latin typeface="+mj-lt"/>
                </a:rPr>
                <a:t>POST /quotes</a:t>
              </a:r>
            </a:p>
            <a:p>
              <a:pPr>
                <a:lnSpc>
                  <a:spcPct val="150000"/>
                </a:lnSpc>
              </a:pPr>
              <a:r>
                <a:rPr lang="en-US" sz="2800" b="1" dirty="0">
                  <a:latin typeface="+mj-lt"/>
                </a:rPr>
                <a:t>PUT /quotes/{id}</a:t>
              </a:r>
            </a:p>
            <a:p>
              <a:pPr>
                <a:lnSpc>
                  <a:spcPct val="150000"/>
                </a:lnSpc>
              </a:pPr>
              <a:r>
                <a:rPr lang="en-US" sz="2800" b="1" dirty="0">
                  <a:latin typeface="+mj-lt"/>
                </a:rPr>
                <a:t>Received putTransfer response from mojaloop connector</a:t>
              </a:r>
            </a:p>
          </p:txBody>
        </p:sp>
        <p:grpSp>
          <p:nvGrpSpPr>
            <p:cNvPr id="178" name="Google Shape;284;p31">
              <a:extLst>
                <a:ext uri="{FF2B5EF4-FFF2-40B4-BE49-F238E27FC236}">
                  <a16:creationId xmlns:a16="http://schemas.microsoft.com/office/drawing/2014/main" id="{9F423672-F36A-D292-F6DD-B3D0590AECB4}"/>
                </a:ext>
              </a:extLst>
            </p:cNvPr>
            <p:cNvGrpSpPr>
              <a:grpSpLocks noChangeAspect="1"/>
            </p:cNvGrpSpPr>
            <p:nvPr/>
          </p:nvGrpSpPr>
          <p:grpSpPr>
            <a:xfrm>
              <a:off x="633546" y="2702636"/>
              <a:ext cx="252000" cy="252000"/>
              <a:chOff x="1784413" y="5988808"/>
              <a:chExt cx="235744" cy="228600"/>
            </a:xfrm>
          </p:grpSpPr>
          <p:sp>
            <p:nvSpPr>
              <p:cNvPr id="189" name="Google Shape;285;p31">
                <a:extLst>
                  <a:ext uri="{FF2B5EF4-FFF2-40B4-BE49-F238E27FC236}">
                    <a16:creationId xmlns:a16="http://schemas.microsoft.com/office/drawing/2014/main" id="{D8DF2473-0E9F-5C9A-5174-EE4DCD13CA3A}"/>
                  </a:ext>
                </a:extLst>
              </p:cNvPr>
              <p:cNvSpPr/>
              <p:nvPr/>
            </p:nvSpPr>
            <p:spPr>
              <a:xfrm>
                <a:off x="1784413" y="5988808"/>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dirty="0">
                  <a:solidFill>
                    <a:srgbClr val="FFFFFF"/>
                  </a:solidFill>
                  <a:latin typeface="Quattrocento Sans"/>
                  <a:ea typeface="Quattrocento Sans"/>
                  <a:cs typeface="Quattrocento Sans"/>
                  <a:sym typeface="Quattrocento Sans"/>
                </a:endParaRPr>
              </a:p>
            </p:txBody>
          </p:sp>
          <p:sp>
            <p:nvSpPr>
              <p:cNvPr id="190" name="Google Shape;286;p31">
                <a:extLst>
                  <a:ext uri="{FF2B5EF4-FFF2-40B4-BE49-F238E27FC236}">
                    <a16:creationId xmlns:a16="http://schemas.microsoft.com/office/drawing/2014/main" id="{3F2760CE-7AFB-F293-6C59-8D0A8FA24B2D}"/>
                  </a:ext>
                </a:extLst>
              </p:cNvPr>
              <p:cNvSpPr txBox="1"/>
              <p:nvPr/>
            </p:nvSpPr>
            <p:spPr>
              <a:xfrm>
                <a:off x="1837051" y="6029132"/>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4</a:t>
                </a:r>
                <a:endParaRPr sz="3600" dirty="0">
                  <a:solidFill>
                    <a:srgbClr val="FFFFFF"/>
                  </a:solidFill>
                </a:endParaRPr>
              </a:p>
            </p:txBody>
          </p:sp>
        </p:grpSp>
        <p:grpSp>
          <p:nvGrpSpPr>
            <p:cNvPr id="179" name="Google Shape;284;p31">
              <a:extLst>
                <a:ext uri="{FF2B5EF4-FFF2-40B4-BE49-F238E27FC236}">
                  <a16:creationId xmlns:a16="http://schemas.microsoft.com/office/drawing/2014/main" id="{0493CED9-8825-2188-B010-761A9FF3BF31}"/>
                </a:ext>
              </a:extLst>
            </p:cNvPr>
            <p:cNvGrpSpPr>
              <a:grpSpLocks noChangeAspect="1"/>
            </p:cNvGrpSpPr>
            <p:nvPr/>
          </p:nvGrpSpPr>
          <p:grpSpPr>
            <a:xfrm>
              <a:off x="645751" y="3651903"/>
              <a:ext cx="252000" cy="252000"/>
              <a:chOff x="1797318" y="5954442"/>
              <a:chExt cx="235744" cy="228600"/>
            </a:xfrm>
          </p:grpSpPr>
          <p:sp>
            <p:nvSpPr>
              <p:cNvPr id="187" name="Google Shape;285;p31">
                <a:extLst>
                  <a:ext uri="{FF2B5EF4-FFF2-40B4-BE49-F238E27FC236}">
                    <a16:creationId xmlns:a16="http://schemas.microsoft.com/office/drawing/2014/main" id="{2073D05D-5C00-CCA3-EAC6-7E60EF834BCF}"/>
                  </a:ext>
                </a:extLst>
              </p:cNvPr>
              <p:cNvSpPr/>
              <p:nvPr/>
            </p:nvSpPr>
            <p:spPr>
              <a:xfrm>
                <a:off x="1797318" y="5954442"/>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88" name="Google Shape;286;p31">
                <a:extLst>
                  <a:ext uri="{FF2B5EF4-FFF2-40B4-BE49-F238E27FC236}">
                    <a16:creationId xmlns:a16="http://schemas.microsoft.com/office/drawing/2014/main" id="{FD529D07-8E72-FCDE-2779-BD6CEED71D37}"/>
                  </a:ext>
                </a:extLst>
              </p:cNvPr>
              <p:cNvSpPr txBox="1"/>
              <p:nvPr/>
            </p:nvSpPr>
            <p:spPr>
              <a:xfrm>
                <a:off x="1846398" y="5997508"/>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5</a:t>
                </a:r>
                <a:endParaRPr sz="3600" dirty="0">
                  <a:solidFill>
                    <a:srgbClr val="FFFFFF"/>
                  </a:solidFill>
                </a:endParaRPr>
              </a:p>
            </p:txBody>
          </p:sp>
        </p:grpSp>
        <p:grpSp>
          <p:nvGrpSpPr>
            <p:cNvPr id="180" name="Google Shape;284;p31">
              <a:extLst>
                <a:ext uri="{FF2B5EF4-FFF2-40B4-BE49-F238E27FC236}">
                  <a16:creationId xmlns:a16="http://schemas.microsoft.com/office/drawing/2014/main" id="{D83D2D4F-A9D3-BE0B-2F88-398AE527F822}"/>
                </a:ext>
              </a:extLst>
            </p:cNvPr>
            <p:cNvGrpSpPr>
              <a:grpSpLocks noChangeAspect="1"/>
            </p:cNvGrpSpPr>
            <p:nvPr/>
          </p:nvGrpSpPr>
          <p:grpSpPr>
            <a:xfrm>
              <a:off x="645751" y="3987134"/>
              <a:ext cx="252000" cy="252000"/>
              <a:chOff x="1800954" y="5978200"/>
              <a:chExt cx="235744" cy="228600"/>
            </a:xfrm>
          </p:grpSpPr>
          <p:sp>
            <p:nvSpPr>
              <p:cNvPr id="185" name="Google Shape;285;p31">
                <a:extLst>
                  <a:ext uri="{FF2B5EF4-FFF2-40B4-BE49-F238E27FC236}">
                    <a16:creationId xmlns:a16="http://schemas.microsoft.com/office/drawing/2014/main" id="{DD24300A-5FC1-D77D-3699-387EA99C41F9}"/>
                  </a:ext>
                </a:extLst>
              </p:cNvPr>
              <p:cNvSpPr/>
              <p:nvPr/>
            </p:nvSpPr>
            <p:spPr>
              <a:xfrm>
                <a:off x="1800954" y="5978200"/>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86" name="Google Shape;286;p31">
                <a:extLst>
                  <a:ext uri="{FF2B5EF4-FFF2-40B4-BE49-F238E27FC236}">
                    <a16:creationId xmlns:a16="http://schemas.microsoft.com/office/drawing/2014/main" id="{AF17A331-4066-C51D-9830-5F9C71783F06}"/>
                  </a:ext>
                </a:extLst>
              </p:cNvPr>
              <p:cNvSpPr txBox="1"/>
              <p:nvPr/>
            </p:nvSpPr>
            <p:spPr>
              <a:xfrm>
                <a:off x="1854033" y="6016814"/>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6</a:t>
                </a:r>
                <a:endParaRPr sz="3600" dirty="0">
                  <a:solidFill>
                    <a:srgbClr val="FFFFFF"/>
                  </a:solidFill>
                </a:endParaRPr>
              </a:p>
            </p:txBody>
          </p:sp>
        </p:grpSp>
        <p:grpSp>
          <p:nvGrpSpPr>
            <p:cNvPr id="181" name="Google Shape;284;p31">
              <a:extLst>
                <a:ext uri="{FF2B5EF4-FFF2-40B4-BE49-F238E27FC236}">
                  <a16:creationId xmlns:a16="http://schemas.microsoft.com/office/drawing/2014/main" id="{8052610E-1176-42C9-A5A6-EA07C3C3F3CB}"/>
                </a:ext>
              </a:extLst>
            </p:cNvPr>
            <p:cNvGrpSpPr>
              <a:grpSpLocks noChangeAspect="1"/>
            </p:cNvGrpSpPr>
            <p:nvPr/>
          </p:nvGrpSpPr>
          <p:grpSpPr>
            <a:xfrm>
              <a:off x="652473" y="4298580"/>
              <a:ext cx="252000" cy="252000"/>
              <a:chOff x="1817108" y="5960169"/>
              <a:chExt cx="235744" cy="228600"/>
            </a:xfrm>
          </p:grpSpPr>
          <p:sp>
            <p:nvSpPr>
              <p:cNvPr id="183" name="Google Shape;285;p31">
                <a:extLst>
                  <a:ext uri="{FF2B5EF4-FFF2-40B4-BE49-F238E27FC236}">
                    <a16:creationId xmlns:a16="http://schemas.microsoft.com/office/drawing/2014/main" id="{4C715E09-50F6-47D6-1A8A-9DB90CD956D2}"/>
                  </a:ext>
                </a:extLst>
              </p:cNvPr>
              <p:cNvSpPr/>
              <p:nvPr/>
            </p:nvSpPr>
            <p:spPr>
              <a:xfrm>
                <a:off x="1817108" y="5960169"/>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84" name="Google Shape;286;p31">
                <a:extLst>
                  <a:ext uri="{FF2B5EF4-FFF2-40B4-BE49-F238E27FC236}">
                    <a16:creationId xmlns:a16="http://schemas.microsoft.com/office/drawing/2014/main" id="{DC7E9067-6743-8313-1D2D-6D899897F54B}"/>
                  </a:ext>
                </a:extLst>
              </p:cNvPr>
              <p:cNvSpPr txBox="1"/>
              <p:nvPr/>
            </p:nvSpPr>
            <p:spPr>
              <a:xfrm>
                <a:off x="1873228" y="599768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7</a:t>
                </a:r>
                <a:endParaRPr sz="3600" dirty="0">
                  <a:solidFill>
                    <a:srgbClr val="FFFFFF"/>
                  </a:solidFill>
                </a:endParaRPr>
              </a:p>
            </p:txBody>
          </p:sp>
        </p:grpSp>
        <p:sp>
          <p:nvSpPr>
            <p:cNvPr id="182" name="Frame 181">
              <a:extLst>
                <a:ext uri="{FF2B5EF4-FFF2-40B4-BE49-F238E27FC236}">
                  <a16:creationId xmlns:a16="http://schemas.microsoft.com/office/drawing/2014/main" id="{138EEE5C-1310-4F1C-C550-8E0F1AB6CB9A}"/>
                </a:ext>
              </a:extLst>
            </p:cNvPr>
            <p:cNvSpPr/>
            <p:nvPr/>
          </p:nvSpPr>
          <p:spPr>
            <a:xfrm>
              <a:off x="534016" y="2429676"/>
              <a:ext cx="3667507" cy="2630456"/>
            </a:xfrm>
            <a:prstGeom prst="frame">
              <a:avLst>
                <a:gd name="adj1" fmla="val 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3600" dirty="0">
                <a:solidFill>
                  <a:schemeClr val="tx1"/>
                </a:solidFill>
              </a:endParaRPr>
            </a:p>
          </p:txBody>
        </p:sp>
      </p:grpSp>
    </p:spTree>
    <p:extLst>
      <p:ext uri="{BB962C8B-B14F-4D97-AF65-F5344CB8AC3E}">
        <p14:creationId xmlns:p14="http://schemas.microsoft.com/office/powerpoint/2010/main" val="2213531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918829" y="365790"/>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Making Payment</a:t>
            </a:r>
            <a:endParaRPr lang="en-US" sz="44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19</a:t>
            </a:fld>
            <a:endParaRPr lang="en-US"/>
          </a:p>
        </p:txBody>
      </p:sp>
      <p:sp>
        <p:nvSpPr>
          <p:cNvPr id="20" name="Rectangle: Rounded Corners 175">
            <a:extLst>
              <a:ext uri="{FF2B5EF4-FFF2-40B4-BE49-F238E27FC236}">
                <a16:creationId xmlns:a16="http://schemas.microsoft.com/office/drawing/2014/main" id="{B7F4C098-1C92-C4C3-E48C-78136B792AC4}"/>
              </a:ext>
            </a:extLst>
          </p:cNvPr>
          <p:cNvSpPr/>
          <p:nvPr/>
        </p:nvSpPr>
        <p:spPr>
          <a:xfrm>
            <a:off x="18298503" y="5530258"/>
            <a:ext cx="2383562" cy="7912675"/>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grpSp>
        <p:nvGrpSpPr>
          <p:cNvPr id="21" name="Group 20">
            <a:extLst>
              <a:ext uri="{FF2B5EF4-FFF2-40B4-BE49-F238E27FC236}">
                <a16:creationId xmlns:a16="http://schemas.microsoft.com/office/drawing/2014/main" id="{A94EA3DF-7C1B-9282-F7FD-83AF9CEFC2AB}"/>
              </a:ext>
            </a:extLst>
          </p:cNvPr>
          <p:cNvGrpSpPr/>
          <p:nvPr/>
        </p:nvGrpSpPr>
        <p:grpSpPr>
          <a:xfrm>
            <a:off x="964399" y="3482474"/>
            <a:ext cx="1800446" cy="1800000"/>
            <a:chOff x="691231" y="1113585"/>
            <a:chExt cx="900223" cy="900000"/>
          </a:xfrm>
        </p:grpSpPr>
        <p:sp>
          <p:nvSpPr>
            <p:cNvPr id="22" name="Oval 21">
              <a:extLst>
                <a:ext uri="{FF2B5EF4-FFF2-40B4-BE49-F238E27FC236}">
                  <a16:creationId xmlns:a16="http://schemas.microsoft.com/office/drawing/2014/main" id="{ECD99246-B291-52B5-47D1-E5E1A94F358C}"/>
                </a:ext>
              </a:extLst>
            </p:cNvPr>
            <p:cNvSpPr>
              <a:spLocks noChangeAspect="1"/>
            </p:cNvSpPr>
            <p:nvPr/>
          </p:nvSpPr>
          <p:spPr>
            <a:xfrm>
              <a:off x="691231"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solidFill>
                  <a:schemeClr val="lt1">
                    <a:alpha val="50000"/>
                  </a:schemeClr>
                </a:solidFill>
              </a:endParaRPr>
            </a:p>
          </p:txBody>
        </p:sp>
        <p:sp>
          <p:nvSpPr>
            <p:cNvPr id="23" name="TextBox 22">
              <a:extLst>
                <a:ext uri="{FF2B5EF4-FFF2-40B4-BE49-F238E27FC236}">
                  <a16:creationId xmlns:a16="http://schemas.microsoft.com/office/drawing/2014/main" id="{A26841F2-A719-3965-276B-F5FD7D1DF135}"/>
                </a:ext>
              </a:extLst>
            </p:cNvPr>
            <p:cNvSpPr txBox="1"/>
            <p:nvPr/>
          </p:nvSpPr>
          <p:spPr>
            <a:xfrm>
              <a:off x="691231" y="1632936"/>
              <a:ext cx="900223"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Payer Wallet (Sender)</a:t>
              </a:r>
            </a:p>
          </p:txBody>
        </p:sp>
        <p:pic>
          <p:nvPicPr>
            <p:cNvPr id="24" name="Picture 23">
              <a:extLst>
                <a:ext uri="{FF2B5EF4-FFF2-40B4-BE49-F238E27FC236}">
                  <a16:creationId xmlns:a16="http://schemas.microsoft.com/office/drawing/2014/main" id="{B2F748B9-23A8-5D51-9461-00C06AA8FF13}"/>
                </a:ext>
              </a:extLst>
            </p:cNvPr>
            <p:cNvPicPr>
              <a:picLocks noChangeAspect="1"/>
            </p:cNvPicPr>
            <p:nvPr/>
          </p:nvPicPr>
          <p:blipFill>
            <a:blip r:embed="rId2" cstate="email">
              <a:alphaModFix amt="50000"/>
              <a:extLst>
                <a:ext uri="{28A0092B-C50C-407E-A947-70E740481C1C}">
                  <a14:useLocalDpi xmlns:a14="http://schemas.microsoft.com/office/drawing/2010/main"/>
                </a:ext>
              </a:extLst>
            </a:blip>
            <a:stretch>
              <a:fillRect/>
            </a:stretch>
          </p:blipFill>
          <p:spPr>
            <a:xfrm>
              <a:off x="946782" y="1202957"/>
              <a:ext cx="401480" cy="403160"/>
            </a:xfrm>
            <a:prstGeom prst="rect">
              <a:avLst/>
            </a:prstGeom>
          </p:spPr>
        </p:pic>
      </p:grpSp>
      <p:grpSp>
        <p:nvGrpSpPr>
          <p:cNvPr id="25" name="Group 24">
            <a:extLst>
              <a:ext uri="{FF2B5EF4-FFF2-40B4-BE49-F238E27FC236}">
                <a16:creationId xmlns:a16="http://schemas.microsoft.com/office/drawing/2014/main" id="{193974B5-01BB-D191-712E-2E0AB31B4A7B}"/>
              </a:ext>
            </a:extLst>
          </p:cNvPr>
          <p:cNvGrpSpPr/>
          <p:nvPr/>
        </p:nvGrpSpPr>
        <p:grpSpPr>
          <a:xfrm>
            <a:off x="21517940" y="3460495"/>
            <a:ext cx="1810520" cy="1800000"/>
            <a:chOff x="10470994" y="1113585"/>
            <a:chExt cx="905260" cy="900000"/>
          </a:xfrm>
        </p:grpSpPr>
        <p:grpSp>
          <p:nvGrpSpPr>
            <p:cNvPr id="26" name="Group 25">
              <a:extLst>
                <a:ext uri="{FF2B5EF4-FFF2-40B4-BE49-F238E27FC236}">
                  <a16:creationId xmlns:a16="http://schemas.microsoft.com/office/drawing/2014/main" id="{FB3550C9-01F6-E4CD-BEA6-48AF21E0C210}"/>
                </a:ext>
              </a:extLst>
            </p:cNvPr>
            <p:cNvGrpSpPr/>
            <p:nvPr/>
          </p:nvGrpSpPr>
          <p:grpSpPr>
            <a:xfrm>
              <a:off x="10470994" y="1113585"/>
              <a:ext cx="905260" cy="900000"/>
              <a:chOff x="10470994" y="1113585"/>
              <a:chExt cx="905260" cy="900000"/>
            </a:xfrm>
          </p:grpSpPr>
          <p:sp>
            <p:nvSpPr>
              <p:cNvPr id="28" name="Oval 27">
                <a:extLst>
                  <a:ext uri="{FF2B5EF4-FFF2-40B4-BE49-F238E27FC236}">
                    <a16:creationId xmlns:a16="http://schemas.microsoft.com/office/drawing/2014/main" id="{CDF6E14A-822E-2F28-0FF3-95F97DB2C7B4}"/>
                  </a:ext>
                </a:extLst>
              </p:cNvPr>
              <p:cNvSpPr>
                <a:spLocks noChangeAspect="1"/>
              </p:cNvSpPr>
              <p:nvPr/>
            </p:nvSpPr>
            <p:spPr>
              <a:xfrm>
                <a:off x="10470994"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solidFill>
                    <a:schemeClr val="lt1">
                      <a:alpha val="50000"/>
                    </a:schemeClr>
                  </a:solidFill>
                </a:endParaRPr>
              </a:p>
            </p:txBody>
          </p:sp>
          <p:sp>
            <p:nvSpPr>
              <p:cNvPr id="29" name="TextBox 28">
                <a:extLst>
                  <a:ext uri="{FF2B5EF4-FFF2-40B4-BE49-F238E27FC236}">
                    <a16:creationId xmlns:a16="http://schemas.microsoft.com/office/drawing/2014/main" id="{FA38711E-203A-E633-90A1-B05A609B1419}"/>
                  </a:ext>
                </a:extLst>
              </p:cNvPr>
              <p:cNvSpPr txBox="1"/>
              <p:nvPr/>
            </p:nvSpPr>
            <p:spPr>
              <a:xfrm>
                <a:off x="10476031" y="1559354"/>
                <a:ext cx="900223"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0"/>
                  </a:spcBef>
                  <a:defRPr/>
                </a:pPr>
                <a:r>
                  <a:rPr lang="en-US" sz="2000" b="1" dirty="0">
                    <a:solidFill>
                      <a:srgbClr val="002060">
                        <a:alpha val="50000"/>
                      </a:srgbClr>
                    </a:solidFill>
                    <a:latin typeface="+mj-lt"/>
                  </a:rPr>
                  <a:t>Payee (Receiver)</a:t>
                </a:r>
              </a:p>
              <a:p>
                <a:pPr defTabSz="2437792">
                  <a:spcBef>
                    <a:spcPts val="0"/>
                  </a:spcBef>
                  <a:defRPr/>
                </a:pPr>
                <a:r>
                  <a:rPr lang="en-US" sz="2000" b="1" dirty="0">
                    <a:solidFill>
                      <a:srgbClr val="002060">
                        <a:alpha val="50000"/>
                      </a:srgbClr>
                    </a:solidFill>
                    <a:latin typeface="+mj-lt"/>
                  </a:rPr>
                  <a:t>account</a:t>
                </a:r>
              </a:p>
            </p:txBody>
          </p:sp>
        </p:grpSp>
        <p:pic>
          <p:nvPicPr>
            <p:cNvPr id="27" name="Picture 26">
              <a:extLst>
                <a:ext uri="{FF2B5EF4-FFF2-40B4-BE49-F238E27FC236}">
                  <a16:creationId xmlns:a16="http://schemas.microsoft.com/office/drawing/2014/main" id="{5D9C0855-9EB4-BBAF-A847-72BB35AC383F}"/>
                </a:ext>
              </a:extLst>
            </p:cNvPr>
            <p:cNvPicPr>
              <a:picLocks noChangeAspect="1"/>
            </p:cNvPicPr>
            <p:nvPr/>
          </p:nvPicPr>
          <p:blipFill>
            <a:blip r:embed="rId2" cstate="email">
              <a:alphaModFix amt="50000"/>
              <a:extLst>
                <a:ext uri="{28A0092B-C50C-407E-A947-70E740481C1C}">
                  <a14:useLocalDpi xmlns:a14="http://schemas.microsoft.com/office/drawing/2010/main"/>
                </a:ext>
              </a:extLst>
            </a:blip>
            <a:stretch>
              <a:fillRect/>
            </a:stretch>
          </p:blipFill>
          <p:spPr>
            <a:xfrm>
              <a:off x="10731091" y="1199363"/>
              <a:ext cx="379805" cy="381395"/>
            </a:xfrm>
            <a:prstGeom prst="rect">
              <a:avLst/>
            </a:prstGeom>
          </p:spPr>
        </p:pic>
      </p:grpSp>
      <p:grpSp>
        <p:nvGrpSpPr>
          <p:cNvPr id="30" name="Group 29">
            <a:extLst>
              <a:ext uri="{FF2B5EF4-FFF2-40B4-BE49-F238E27FC236}">
                <a16:creationId xmlns:a16="http://schemas.microsoft.com/office/drawing/2014/main" id="{377B76E3-A167-6FA1-C9A8-BB0D6B6C54E5}"/>
              </a:ext>
            </a:extLst>
          </p:cNvPr>
          <p:cNvGrpSpPr/>
          <p:nvPr/>
        </p:nvGrpSpPr>
        <p:grpSpPr>
          <a:xfrm>
            <a:off x="6946846" y="3470064"/>
            <a:ext cx="1800000" cy="1800000"/>
            <a:chOff x="3809677" y="1113585"/>
            <a:chExt cx="900000" cy="900000"/>
          </a:xfrm>
        </p:grpSpPr>
        <p:sp>
          <p:nvSpPr>
            <p:cNvPr id="31" name="Oval 30">
              <a:extLst>
                <a:ext uri="{FF2B5EF4-FFF2-40B4-BE49-F238E27FC236}">
                  <a16:creationId xmlns:a16="http://schemas.microsoft.com/office/drawing/2014/main" id="{6D2B1873-82B3-C4E0-A748-94C1E4AE938C}"/>
                </a:ext>
              </a:extLst>
            </p:cNvPr>
            <p:cNvSpPr>
              <a:spLocks noChangeAspect="1"/>
            </p:cNvSpPr>
            <p:nvPr/>
          </p:nvSpPr>
          <p:spPr>
            <a:xfrm>
              <a:off x="3809677"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32" name="Picture 31">
              <a:extLst>
                <a:ext uri="{FF2B5EF4-FFF2-40B4-BE49-F238E27FC236}">
                  <a16:creationId xmlns:a16="http://schemas.microsoft.com/office/drawing/2014/main" id="{D3497CB1-69CC-92AD-9A13-C5E39D11939E}"/>
                </a:ext>
              </a:extLst>
            </p:cNvPr>
            <p:cNvPicPr>
              <a:picLocks noChangeAspect="1"/>
            </p:cNvPicPr>
            <p:nvPr/>
          </p:nvPicPr>
          <p:blipFill rotWithShape="1">
            <a:blip r:embed="rId3">
              <a:clrChange>
                <a:clrFrom>
                  <a:srgbClr val="FFFFFF"/>
                </a:clrFrom>
                <a:clrTo>
                  <a:srgbClr val="FFFFFF">
                    <a:alpha val="0"/>
                  </a:srgbClr>
                </a:clrTo>
              </a:clrChange>
            </a:blip>
            <a:srcRect l="15340" t="82396" r="70873" b="4189"/>
            <a:stretch/>
          </p:blipFill>
          <p:spPr>
            <a:xfrm>
              <a:off x="3924357" y="1337796"/>
              <a:ext cx="666173" cy="294344"/>
            </a:xfrm>
            <a:prstGeom prst="rect">
              <a:avLst/>
            </a:prstGeom>
          </p:spPr>
        </p:pic>
        <p:sp>
          <p:nvSpPr>
            <p:cNvPr id="33" name="TextBox 32">
              <a:extLst>
                <a:ext uri="{FF2B5EF4-FFF2-40B4-BE49-F238E27FC236}">
                  <a16:creationId xmlns:a16="http://schemas.microsoft.com/office/drawing/2014/main" id="{21D8EE57-9CDE-E745-5992-2CBC37018D69}"/>
                </a:ext>
              </a:extLst>
            </p:cNvPr>
            <p:cNvSpPr txBox="1"/>
            <p:nvPr/>
          </p:nvSpPr>
          <p:spPr>
            <a:xfrm>
              <a:off x="3841020" y="1673562"/>
              <a:ext cx="832848" cy="138500"/>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Visa</a:t>
              </a:r>
            </a:p>
          </p:txBody>
        </p:sp>
      </p:grpSp>
      <p:cxnSp>
        <p:nvCxnSpPr>
          <p:cNvPr id="34" name="Connector: Elbow 80">
            <a:extLst>
              <a:ext uri="{FF2B5EF4-FFF2-40B4-BE49-F238E27FC236}">
                <a16:creationId xmlns:a16="http://schemas.microsoft.com/office/drawing/2014/main" id="{84AC3DD6-FC95-83D1-1081-85F34A159499}"/>
              </a:ext>
            </a:extLst>
          </p:cNvPr>
          <p:cNvCxnSpPr>
            <a:cxnSpLocks/>
          </p:cNvCxnSpPr>
          <p:nvPr/>
        </p:nvCxnSpPr>
        <p:spPr>
          <a:xfrm>
            <a:off x="2875394" y="4374362"/>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786A29ED-9665-4DC3-9D6E-E7DACAC07E22}"/>
              </a:ext>
            </a:extLst>
          </p:cNvPr>
          <p:cNvGrpSpPr/>
          <p:nvPr/>
        </p:nvGrpSpPr>
        <p:grpSpPr>
          <a:xfrm>
            <a:off x="3959932" y="3470064"/>
            <a:ext cx="1800000" cy="1800000"/>
            <a:chOff x="2174124" y="1113585"/>
            <a:chExt cx="900000" cy="900000"/>
          </a:xfrm>
        </p:grpSpPr>
        <p:pic>
          <p:nvPicPr>
            <p:cNvPr id="36" name="Picture 61">
              <a:extLst>
                <a:ext uri="{FF2B5EF4-FFF2-40B4-BE49-F238E27FC236}">
                  <a16:creationId xmlns:a16="http://schemas.microsoft.com/office/drawing/2014/main" id="{942C5F7F-6D2F-7874-F5FC-9666F46AE967}"/>
                </a:ext>
              </a:extLst>
            </p:cNvPr>
            <p:cNvPicPr>
              <a:picLocks noChangeAspect="1"/>
            </p:cNvPicPr>
            <p:nvPr/>
          </p:nvPicPr>
          <p:blipFill>
            <a:blip r:embed="rId4" cstate="email">
              <a:alphaModFix amt="50000"/>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2479209" y="1247311"/>
              <a:ext cx="306722" cy="293339"/>
            </a:xfrm>
            <a:prstGeom prst="rect">
              <a:avLst/>
            </a:prstGeom>
          </p:spPr>
        </p:pic>
        <p:sp>
          <p:nvSpPr>
            <p:cNvPr id="37" name="Oval 36">
              <a:extLst>
                <a:ext uri="{FF2B5EF4-FFF2-40B4-BE49-F238E27FC236}">
                  <a16:creationId xmlns:a16="http://schemas.microsoft.com/office/drawing/2014/main" id="{30645F70-6897-E01B-C79F-10EE33438296}"/>
                </a:ext>
              </a:extLst>
            </p:cNvPr>
            <p:cNvSpPr>
              <a:spLocks noChangeAspect="1"/>
            </p:cNvSpPr>
            <p:nvPr/>
          </p:nvSpPr>
          <p:spPr>
            <a:xfrm>
              <a:off x="2174124"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solidFill>
                  <a:schemeClr val="lt1">
                    <a:alpha val="50000"/>
                  </a:schemeClr>
                </a:solidFill>
              </a:endParaRPr>
            </a:p>
          </p:txBody>
        </p:sp>
        <p:pic>
          <p:nvPicPr>
            <p:cNvPr id="38" name="Visa card one inverse">
              <a:extLst>
                <a:ext uri="{FF2B5EF4-FFF2-40B4-BE49-F238E27FC236}">
                  <a16:creationId xmlns:a16="http://schemas.microsoft.com/office/drawing/2014/main" id="{9DE0EE70-0B27-CB2D-7D5B-E995C5F904D5}"/>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2701124" y="1494947"/>
              <a:ext cx="167183" cy="107878"/>
            </a:xfrm>
            <a:prstGeom prst="rect">
              <a:avLst/>
            </a:prstGeom>
          </p:spPr>
        </p:pic>
        <p:sp>
          <p:nvSpPr>
            <p:cNvPr id="39" name="TextBox 38">
              <a:extLst>
                <a:ext uri="{FF2B5EF4-FFF2-40B4-BE49-F238E27FC236}">
                  <a16:creationId xmlns:a16="http://schemas.microsoft.com/office/drawing/2014/main" id="{18258C51-F23C-1006-5A84-D19E314F76A8}"/>
                </a:ext>
              </a:extLst>
            </p:cNvPr>
            <p:cNvSpPr txBox="1"/>
            <p:nvPr/>
          </p:nvSpPr>
          <p:spPr>
            <a:xfrm>
              <a:off x="2284030" y="1635674"/>
              <a:ext cx="703835"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Originating     FI**</a:t>
              </a:r>
            </a:p>
          </p:txBody>
        </p:sp>
      </p:grpSp>
      <p:grpSp>
        <p:nvGrpSpPr>
          <p:cNvPr id="40" name="Group 39">
            <a:extLst>
              <a:ext uri="{FF2B5EF4-FFF2-40B4-BE49-F238E27FC236}">
                <a16:creationId xmlns:a16="http://schemas.microsoft.com/office/drawing/2014/main" id="{66783C4B-435E-D214-A7A7-EB34D3919A47}"/>
              </a:ext>
            </a:extLst>
          </p:cNvPr>
          <p:cNvGrpSpPr/>
          <p:nvPr/>
        </p:nvGrpSpPr>
        <p:grpSpPr>
          <a:xfrm>
            <a:off x="9950442" y="3482475"/>
            <a:ext cx="1800000" cy="1800000"/>
            <a:chOff x="5367797" y="1105914"/>
            <a:chExt cx="900000" cy="900000"/>
          </a:xfrm>
        </p:grpSpPr>
        <p:pic>
          <p:nvPicPr>
            <p:cNvPr id="41" name="Picture 61">
              <a:extLst>
                <a:ext uri="{FF2B5EF4-FFF2-40B4-BE49-F238E27FC236}">
                  <a16:creationId xmlns:a16="http://schemas.microsoft.com/office/drawing/2014/main" id="{78929618-FF28-57C7-92E0-B0A7C7E626E3}"/>
                </a:ext>
              </a:extLst>
            </p:cNvPr>
            <p:cNvPicPr>
              <a:picLocks noChangeAspect="1"/>
            </p:cNvPicPr>
            <p:nvPr/>
          </p:nvPicPr>
          <p:blipFill>
            <a:blip r:embed="rId4" cstate="email">
              <a:alphaModFix amt="50000"/>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5672882" y="1239640"/>
              <a:ext cx="306722" cy="293339"/>
            </a:xfrm>
            <a:prstGeom prst="rect">
              <a:avLst/>
            </a:prstGeom>
          </p:spPr>
        </p:pic>
        <p:sp>
          <p:nvSpPr>
            <p:cNvPr id="42" name="Oval 41">
              <a:extLst>
                <a:ext uri="{FF2B5EF4-FFF2-40B4-BE49-F238E27FC236}">
                  <a16:creationId xmlns:a16="http://schemas.microsoft.com/office/drawing/2014/main" id="{B40611D0-F630-C44F-4CDA-EB238398BB48}"/>
                </a:ext>
              </a:extLst>
            </p:cNvPr>
            <p:cNvSpPr>
              <a:spLocks noChangeAspect="1"/>
            </p:cNvSpPr>
            <p:nvPr/>
          </p:nvSpPr>
          <p:spPr>
            <a:xfrm>
              <a:off x="5367797"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43" name="Visa card one inverse">
              <a:extLst>
                <a:ext uri="{FF2B5EF4-FFF2-40B4-BE49-F238E27FC236}">
                  <a16:creationId xmlns:a16="http://schemas.microsoft.com/office/drawing/2014/main" id="{525E0E58-FB1A-F56C-9F39-0B9BBA6CBFB5}"/>
                </a:ext>
              </a:extLst>
            </p:cNvPr>
            <p:cNvPicPr>
              <a:picLocks noChangeAspect="1"/>
            </p:cNvPicPr>
            <p:nvPr/>
          </p:nvPicPr>
          <p:blipFill>
            <a:blip r:embed="rId6" cstate="screen">
              <a:alphaModFix amt="50000"/>
              <a:extLst>
                <a:ext uri="{28A0092B-C50C-407E-A947-70E740481C1C}">
                  <a14:useLocalDpi xmlns:a14="http://schemas.microsoft.com/office/drawing/2010/main"/>
                </a:ext>
              </a:extLst>
            </a:blip>
            <a:stretch>
              <a:fillRect/>
            </a:stretch>
          </p:blipFill>
          <p:spPr>
            <a:xfrm>
              <a:off x="5894797" y="1487276"/>
              <a:ext cx="167183" cy="107878"/>
            </a:xfrm>
            <a:prstGeom prst="rect">
              <a:avLst/>
            </a:prstGeom>
          </p:spPr>
        </p:pic>
        <p:sp>
          <p:nvSpPr>
            <p:cNvPr id="44" name="TextBox 43">
              <a:extLst>
                <a:ext uri="{FF2B5EF4-FFF2-40B4-BE49-F238E27FC236}">
                  <a16:creationId xmlns:a16="http://schemas.microsoft.com/office/drawing/2014/main" id="{62DFBD50-E4E8-C931-26B6-C8CBB9A57ECF}"/>
                </a:ext>
              </a:extLst>
            </p:cNvPr>
            <p:cNvSpPr txBox="1"/>
            <p:nvPr/>
          </p:nvSpPr>
          <p:spPr>
            <a:xfrm>
              <a:off x="5418860" y="1559966"/>
              <a:ext cx="813741"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alpha val="50000"/>
                    </a:srgbClr>
                  </a:solidFill>
                  <a:latin typeface="+mj-lt"/>
                </a:rPr>
                <a:t>Visa Settlement FI***</a:t>
              </a:r>
            </a:p>
          </p:txBody>
        </p:sp>
      </p:grpSp>
      <p:cxnSp>
        <p:nvCxnSpPr>
          <p:cNvPr id="45" name="Connector: Elbow 80">
            <a:extLst>
              <a:ext uri="{FF2B5EF4-FFF2-40B4-BE49-F238E27FC236}">
                <a16:creationId xmlns:a16="http://schemas.microsoft.com/office/drawing/2014/main" id="{4D9129BF-CE1A-1BAE-3270-BCF6C2E967F6}"/>
              </a:ext>
            </a:extLst>
          </p:cNvPr>
          <p:cNvCxnSpPr>
            <a:cxnSpLocks/>
          </p:cNvCxnSpPr>
          <p:nvPr/>
        </p:nvCxnSpPr>
        <p:spPr>
          <a:xfrm>
            <a:off x="5862434" y="4374362"/>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80">
            <a:extLst>
              <a:ext uri="{FF2B5EF4-FFF2-40B4-BE49-F238E27FC236}">
                <a16:creationId xmlns:a16="http://schemas.microsoft.com/office/drawing/2014/main" id="{2131E85C-26A2-A515-B43B-8FE0D91D2587}"/>
              </a:ext>
            </a:extLst>
          </p:cNvPr>
          <p:cNvCxnSpPr>
            <a:cxnSpLocks/>
          </p:cNvCxnSpPr>
          <p:nvPr/>
        </p:nvCxnSpPr>
        <p:spPr>
          <a:xfrm>
            <a:off x="8891678" y="4374362"/>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80">
            <a:extLst>
              <a:ext uri="{FF2B5EF4-FFF2-40B4-BE49-F238E27FC236}">
                <a16:creationId xmlns:a16="http://schemas.microsoft.com/office/drawing/2014/main" id="{ACF75018-03AD-B562-C65F-7D2C49FEE53B}"/>
              </a:ext>
            </a:extLst>
          </p:cNvPr>
          <p:cNvCxnSpPr>
            <a:cxnSpLocks/>
          </p:cNvCxnSpPr>
          <p:nvPr/>
        </p:nvCxnSpPr>
        <p:spPr>
          <a:xfrm>
            <a:off x="11862560" y="4360494"/>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80">
            <a:extLst>
              <a:ext uri="{FF2B5EF4-FFF2-40B4-BE49-F238E27FC236}">
                <a16:creationId xmlns:a16="http://schemas.microsoft.com/office/drawing/2014/main" id="{1801A2B6-38ED-0374-A98B-C176427760DB}"/>
              </a:ext>
            </a:extLst>
          </p:cNvPr>
          <p:cNvCxnSpPr>
            <a:cxnSpLocks/>
          </p:cNvCxnSpPr>
          <p:nvPr/>
        </p:nvCxnSpPr>
        <p:spPr>
          <a:xfrm>
            <a:off x="14821738" y="4360494"/>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80">
            <a:extLst>
              <a:ext uri="{FF2B5EF4-FFF2-40B4-BE49-F238E27FC236}">
                <a16:creationId xmlns:a16="http://schemas.microsoft.com/office/drawing/2014/main" id="{3A2EFF73-8F2C-4AE5-0C53-3C20BE055416}"/>
              </a:ext>
            </a:extLst>
          </p:cNvPr>
          <p:cNvCxnSpPr>
            <a:cxnSpLocks/>
          </p:cNvCxnSpPr>
          <p:nvPr/>
        </p:nvCxnSpPr>
        <p:spPr>
          <a:xfrm>
            <a:off x="17557738" y="4360494"/>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80">
            <a:extLst>
              <a:ext uri="{FF2B5EF4-FFF2-40B4-BE49-F238E27FC236}">
                <a16:creationId xmlns:a16="http://schemas.microsoft.com/office/drawing/2014/main" id="{3E2E57D0-1D00-443F-CC59-A1D4563C4DB5}"/>
              </a:ext>
            </a:extLst>
          </p:cNvPr>
          <p:cNvCxnSpPr>
            <a:cxnSpLocks/>
          </p:cNvCxnSpPr>
          <p:nvPr/>
        </p:nvCxnSpPr>
        <p:spPr>
          <a:xfrm>
            <a:off x="20422858" y="4370064"/>
            <a:ext cx="936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175">
            <a:extLst>
              <a:ext uri="{FF2B5EF4-FFF2-40B4-BE49-F238E27FC236}">
                <a16:creationId xmlns:a16="http://schemas.microsoft.com/office/drawing/2014/main" id="{F3C70C4D-D96A-843B-C928-8750BFE65608}"/>
              </a:ext>
            </a:extLst>
          </p:cNvPr>
          <p:cNvSpPr/>
          <p:nvPr/>
        </p:nvSpPr>
        <p:spPr>
          <a:xfrm>
            <a:off x="6650597" y="5551965"/>
            <a:ext cx="2383562" cy="7890981"/>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pic>
        <p:nvPicPr>
          <p:cNvPr id="58" name="Picture 4" descr="Visa Direct logo | Payments NEXT">
            <a:extLst>
              <a:ext uri="{FF2B5EF4-FFF2-40B4-BE49-F238E27FC236}">
                <a16:creationId xmlns:a16="http://schemas.microsoft.com/office/drawing/2014/main" id="{DCB6C141-99AB-3E72-BA8C-3CB4246D47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0593" y="9028195"/>
            <a:ext cx="1483566" cy="1483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9" name="Straight Arrow Connector 58">
            <a:extLst>
              <a:ext uri="{FF2B5EF4-FFF2-40B4-BE49-F238E27FC236}">
                <a16:creationId xmlns:a16="http://schemas.microsoft.com/office/drawing/2014/main" id="{54977A63-17C8-8631-E503-75D3F9CAA345}"/>
              </a:ext>
            </a:extLst>
          </p:cNvPr>
          <p:cNvCxnSpPr>
            <a:cxnSpLocks/>
          </p:cNvCxnSpPr>
          <p:nvPr/>
        </p:nvCxnSpPr>
        <p:spPr>
          <a:xfrm flipH="1">
            <a:off x="8675228" y="9742640"/>
            <a:ext cx="396777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0" name="Rectangle: Rounded Corners 175">
            <a:extLst>
              <a:ext uri="{FF2B5EF4-FFF2-40B4-BE49-F238E27FC236}">
                <a16:creationId xmlns:a16="http://schemas.microsoft.com/office/drawing/2014/main" id="{8511403E-DEF7-0312-2C4D-62C7DEF217C9}"/>
              </a:ext>
            </a:extLst>
          </p:cNvPr>
          <p:cNvSpPr/>
          <p:nvPr/>
        </p:nvSpPr>
        <p:spPr>
          <a:xfrm>
            <a:off x="15476563" y="5530258"/>
            <a:ext cx="2383562" cy="7912682"/>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61" name="Rectangle: Rounded Corners 175">
            <a:extLst>
              <a:ext uri="{FF2B5EF4-FFF2-40B4-BE49-F238E27FC236}">
                <a16:creationId xmlns:a16="http://schemas.microsoft.com/office/drawing/2014/main" id="{04E37E6B-688B-D9A3-EBDE-B4C7D96EE2C6}"/>
              </a:ext>
            </a:extLst>
          </p:cNvPr>
          <p:cNvSpPr/>
          <p:nvPr/>
        </p:nvSpPr>
        <p:spPr>
          <a:xfrm>
            <a:off x="12643329" y="5551964"/>
            <a:ext cx="2383562" cy="7890980"/>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62" name="Rectangle 61">
            <a:extLst>
              <a:ext uri="{FF2B5EF4-FFF2-40B4-BE49-F238E27FC236}">
                <a16:creationId xmlns:a16="http://schemas.microsoft.com/office/drawing/2014/main" id="{F274CE47-10FD-3CBA-0BDD-BCD42E952295}"/>
              </a:ext>
            </a:extLst>
          </p:cNvPr>
          <p:cNvSpPr/>
          <p:nvPr/>
        </p:nvSpPr>
        <p:spPr>
          <a:xfrm>
            <a:off x="12905513" y="7251933"/>
            <a:ext cx="1916226" cy="1320150"/>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mj-lt"/>
              </a:rPr>
              <a:t>Core Connector</a:t>
            </a:r>
          </a:p>
        </p:txBody>
      </p:sp>
      <p:sp>
        <p:nvSpPr>
          <p:cNvPr id="63" name="Rectangle 62">
            <a:extLst>
              <a:ext uri="{FF2B5EF4-FFF2-40B4-BE49-F238E27FC236}">
                <a16:creationId xmlns:a16="http://schemas.microsoft.com/office/drawing/2014/main" id="{403285B1-C1D9-1FAE-4B39-1DD87F323A64}"/>
              </a:ext>
            </a:extLst>
          </p:cNvPr>
          <p:cNvSpPr/>
          <p:nvPr/>
        </p:nvSpPr>
        <p:spPr>
          <a:xfrm>
            <a:off x="12905512" y="10980942"/>
            <a:ext cx="1916224" cy="133469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n w="10160">
                  <a:solidFill>
                    <a:schemeClr val="bg1"/>
                  </a:solidFill>
                  <a:prstDash val="solid"/>
                </a:ln>
                <a:solidFill>
                  <a:srgbClr val="FFFFFF"/>
                </a:solidFill>
                <a:effectLst>
                  <a:outerShdw blurRad="38100" dist="22860" dir="5400000" algn="tl" rotWithShape="0">
                    <a:srgbClr val="000000">
                      <a:alpha val="30000"/>
                    </a:srgbClr>
                  </a:outerShdw>
                </a:effectLst>
                <a:latin typeface="+mj-lt"/>
              </a:rPr>
              <a:t>Mojaloop Connector</a:t>
            </a:r>
          </a:p>
        </p:txBody>
      </p:sp>
      <p:cxnSp>
        <p:nvCxnSpPr>
          <p:cNvPr id="64" name="Straight Arrow Connector 63">
            <a:extLst>
              <a:ext uri="{FF2B5EF4-FFF2-40B4-BE49-F238E27FC236}">
                <a16:creationId xmlns:a16="http://schemas.microsoft.com/office/drawing/2014/main" id="{9B560C18-94FD-0AD1-4028-855EED538A6B}"/>
              </a:ext>
            </a:extLst>
          </p:cNvPr>
          <p:cNvCxnSpPr>
            <a:cxnSpLocks/>
          </p:cNvCxnSpPr>
          <p:nvPr/>
        </p:nvCxnSpPr>
        <p:spPr>
          <a:xfrm>
            <a:off x="14993317" y="8846994"/>
            <a:ext cx="62087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25A941B1-EE8C-F296-27E4-F80304A9A3A4}"/>
              </a:ext>
            </a:extLst>
          </p:cNvPr>
          <p:cNvCxnSpPr>
            <a:cxnSpLocks/>
          </p:cNvCxnSpPr>
          <p:nvPr/>
        </p:nvCxnSpPr>
        <p:spPr>
          <a:xfrm>
            <a:off x="17722061" y="8831786"/>
            <a:ext cx="620874"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6" name="Straight Arrow Connector 65">
            <a:extLst>
              <a:ext uri="{FF2B5EF4-FFF2-40B4-BE49-F238E27FC236}">
                <a16:creationId xmlns:a16="http://schemas.microsoft.com/office/drawing/2014/main" id="{ADF513C2-5DA4-94BC-1EED-9EBA1C03001A}"/>
              </a:ext>
            </a:extLst>
          </p:cNvPr>
          <p:cNvCxnSpPr>
            <a:cxnSpLocks/>
          </p:cNvCxnSpPr>
          <p:nvPr/>
        </p:nvCxnSpPr>
        <p:spPr>
          <a:xfrm flipH="1">
            <a:off x="14946892" y="10052994"/>
            <a:ext cx="619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7" name="Straight Arrow Connector 66">
            <a:extLst>
              <a:ext uri="{FF2B5EF4-FFF2-40B4-BE49-F238E27FC236}">
                <a16:creationId xmlns:a16="http://schemas.microsoft.com/office/drawing/2014/main" id="{41127449-B7AB-BA22-7B02-1CC4DBCF2A73}"/>
              </a:ext>
            </a:extLst>
          </p:cNvPr>
          <p:cNvCxnSpPr>
            <a:cxnSpLocks/>
          </p:cNvCxnSpPr>
          <p:nvPr/>
        </p:nvCxnSpPr>
        <p:spPr>
          <a:xfrm flipH="1">
            <a:off x="17679302" y="10036778"/>
            <a:ext cx="6192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8" name="Frame 67">
            <a:extLst>
              <a:ext uri="{FF2B5EF4-FFF2-40B4-BE49-F238E27FC236}">
                <a16:creationId xmlns:a16="http://schemas.microsoft.com/office/drawing/2014/main" id="{5F7005E4-201D-54BB-0366-FF974647E785}"/>
              </a:ext>
            </a:extLst>
          </p:cNvPr>
          <p:cNvSpPr/>
          <p:nvPr/>
        </p:nvSpPr>
        <p:spPr>
          <a:xfrm>
            <a:off x="12739394" y="7013657"/>
            <a:ext cx="2226320" cy="5639442"/>
          </a:xfrm>
          <a:prstGeom prst="frame">
            <a:avLst>
              <a:gd name="adj1" fmla="val 1580"/>
            </a:avLst>
          </a:prstGeom>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3600">
              <a:solidFill>
                <a:schemeClr val="tx1"/>
              </a:solidFill>
            </a:endParaRPr>
          </a:p>
        </p:txBody>
      </p:sp>
      <p:cxnSp>
        <p:nvCxnSpPr>
          <p:cNvPr id="69" name="Straight Arrow Connector 68">
            <a:extLst>
              <a:ext uri="{FF2B5EF4-FFF2-40B4-BE49-F238E27FC236}">
                <a16:creationId xmlns:a16="http://schemas.microsoft.com/office/drawing/2014/main" id="{4FE3AAFE-4FA3-3C57-3336-40C8C356D123}"/>
              </a:ext>
            </a:extLst>
          </p:cNvPr>
          <p:cNvCxnSpPr>
            <a:cxnSpLocks/>
          </p:cNvCxnSpPr>
          <p:nvPr/>
        </p:nvCxnSpPr>
        <p:spPr>
          <a:xfrm flipV="1">
            <a:off x="14261766" y="8730357"/>
            <a:ext cx="0" cy="202553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0" name="Straight Arrow Connector 69">
            <a:extLst>
              <a:ext uri="{FF2B5EF4-FFF2-40B4-BE49-F238E27FC236}">
                <a16:creationId xmlns:a16="http://schemas.microsoft.com/office/drawing/2014/main" id="{95A7428D-9C4A-BE38-BAB8-63CC1930D665}"/>
              </a:ext>
            </a:extLst>
          </p:cNvPr>
          <p:cNvCxnSpPr>
            <a:cxnSpLocks/>
          </p:cNvCxnSpPr>
          <p:nvPr/>
        </p:nvCxnSpPr>
        <p:spPr>
          <a:xfrm>
            <a:off x="13365894" y="8760743"/>
            <a:ext cx="0" cy="20939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71" name="Google Shape;284;p31">
            <a:extLst>
              <a:ext uri="{FF2B5EF4-FFF2-40B4-BE49-F238E27FC236}">
                <a16:creationId xmlns:a16="http://schemas.microsoft.com/office/drawing/2014/main" id="{1BBB5E4B-FB07-6E4B-AEC0-C43C4A50BF41}"/>
              </a:ext>
            </a:extLst>
          </p:cNvPr>
          <p:cNvGrpSpPr>
            <a:grpSpLocks noChangeAspect="1"/>
          </p:cNvGrpSpPr>
          <p:nvPr/>
        </p:nvGrpSpPr>
        <p:grpSpPr>
          <a:xfrm>
            <a:off x="10485164" y="9053760"/>
            <a:ext cx="504000" cy="504000"/>
            <a:chOff x="1836887" y="5986947"/>
            <a:chExt cx="235744" cy="228600"/>
          </a:xfrm>
        </p:grpSpPr>
        <p:sp>
          <p:nvSpPr>
            <p:cNvPr id="72" name="Google Shape;285;p31">
              <a:extLst>
                <a:ext uri="{FF2B5EF4-FFF2-40B4-BE49-F238E27FC236}">
                  <a16:creationId xmlns:a16="http://schemas.microsoft.com/office/drawing/2014/main" id="{8F731D64-E6F9-F7A1-7837-477BB2C011AE}"/>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73" name="Google Shape;286;p31">
              <a:extLst>
                <a:ext uri="{FF2B5EF4-FFF2-40B4-BE49-F238E27FC236}">
                  <a16:creationId xmlns:a16="http://schemas.microsoft.com/office/drawing/2014/main" id="{A2A781C8-DCC4-2BEA-3017-7F7860D62ADB}"/>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12</a:t>
              </a:r>
              <a:endParaRPr sz="3600" dirty="0">
                <a:solidFill>
                  <a:srgbClr val="FFFFFF"/>
                </a:solidFill>
              </a:endParaRPr>
            </a:p>
          </p:txBody>
        </p:sp>
      </p:grpSp>
      <p:grpSp>
        <p:nvGrpSpPr>
          <p:cNvPr id="74" name="Google Shape;284;p31">
            <a:extLst>
              <a:ext uri="{FF2B5EF4-FFF2-40B4-BE49-F238E27FC236}">
                <a16:creationId xmlns:a16="http://schemas.microsoft.com/office/drawing/2014/main" id="{BE72201F-622A-6E15-525C-71833C165CA2}"/>
              </a:ext>
            </a:extLst>
          </p:cNvPr>
          <p:cNvGrpSpPr>
            <a:grpSpLocks noChangeAspect="1"/>
          </p:cNvGrpSpPr>
          <p:nvPr/>
        </p:nvGrpSpPr>
        <p:grpSpPr>
          <a:xfrm>
            <a:off x="12800718" y="8947579"/>
            <a:ext cx="504000" cy="503999"/>
            <a:chOff x="1836887" y="5986947"/>
            <a:chExt cx="235744" cy="228600"/>
          </a:xfrm>
        </p:grpSpPr>
        <p:sp>
          <p:nvSpPr>
            <p:cNvPr id="75" name="Google Shape;285;p31">
              <a:extLst>
                <a:ext uri="{FF2B5EF4-FFF2-40B4-BE49-F238E27FC236}">
                  <a16:creationId xmlns:a16="http://schemas.microsoft.com/office/drawing/2014/main" id="{92DCBACA-7050-F4B1-E610-9BCBAE405842}"/>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76" name="Google Shape;286;p31">
              <a:extLst>
                <a:ext uri="{FF2B5EF4-FFF2-40B4-BE49-F238E27FC236}">
                  <a16:creationId xmlns:a16="http://schemas.microsoft.com/office/drawing/2014/main" id="{976E717D-1902-4E87-27FB-1D10EAC42CA6}"/>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8</a:t>
              </a:r>
              <a:endParaRPr sz="3600" dirty="0">
                <a:solidFill>
                  <a:srgbClr val="FFFFFF"/>
                </a:solidFill>
              </a:endParaRPr>
            </a:p>
          </p:txBody>
        </p:sp>
      </p:grpSp>
      <p:grpSp>
        <p:nvGrpSpPr>
          <p:cNvPr id="77" name="Google Shape;284;p31">
            <a:extLst>
              <a:ext uri="{FF2B5EF4-FFF2-40B4-BE49-F238E27FC236}">
                <a16:creationId xmlns:a16="http://schemas.microsoft.com/office/drawing/2014/main" id="{2C441662-96D1-3C10-D2F2-A0F47499AB1C}"/>
              </a:ext>
            </a:extLst>
          </p:cNvPr>
          <p:cNvGrpSpPr>
            <a:grpSpLocks noChangeAspect="1"/>
          </p:cNvGrpSpPr>
          <p:nvPr/>
        </p:nvGrpSpPr>
        <p:grpSpPr>
          <a:xfrm>
            <a:off x="14310518" y="9987022"/>
            <a:ext cx="504000" cy="504000"/>
            <a:chOff x="1836887" y="5986947"/>
            <a:chExt cx="235744" cy="228600"/>
          </a:xfrm>
        </p:grpSpPr>
        <p:sp>
          <p:nvSpPr>
            <p:cNvPr id="78" name="Google Shape;285;p31">
              <a:extLst>
                <a:ext uri="{FF2B5EF4-FFF2-40B4-BE49-F238E27FC236}">
                  <a16:creationId xmlns:a16="http://schemas.microsoft.com/office/drawing/2014/main" id="{1001BA15-9475-6254-375D-E1CC5862C57C}"/>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79" name="Google Shape;286;p31">
              <a:extLst>
                <a:ext uri="{FF2B5EF4-FFF2-40B4-BE49-F238E27FC236}">
                  <a16:creationId xmlns:a16="http://schemas.microsoft.com/office/drawing/2014/main" id="{E78D4A2E-8CFC-85D1-13DA-D237A044123C}"/>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11</a:t>
              </a:r>
              <a:endParaRPr sz="3600" dirty="0">
                <a:solidFill>
                  <a:srgbClr val="FFFFFF"/>
                </a:solidFill>
              </a:endParaRPr>
            </a:p>
          </p:txBody>
        </p:sp>
      </p:grpSp>
      <p:grpSp>
        <p:nvGrpSpPr>
          <p:cNvPr id="111" name="Google Shape;284;p31">
            <a:extLst>
              <a:ext uri="{FF2B5EF4-FFF2-40B4-BE49-F238E27FC236}">
                <a16:creationId xmlns:a16="http://schemas.microsoft.com/office/drawing/2014/main" id="{F97B5CF3-75A6-81A0-94C0-1FA9B47C7101}"/>
              </a:ext>
            </a:extLst>
          </p:cNvPr>
          <p:cNvGrpSpPr>
            <a:grpSpLocks noChangeAspect="1"/>
          </p:cNvGrpSpPr>
          <p:nvPr/>
        </p:nvGrpSpPr>
        <p:grpSpPr>
          <a:xfrm>
            <a:off x="15024754" y="10239022"/>
            <a:ext cx="504000" cy="504000"/>
            <a:chOff x="1836887" y="5986947"/>
            <a:chExt cx="235744" cy="228600"/>
          </a:xfrm>
        </p:grpSpPr>
        <p:sp>
          <p:nvSpPr>
            <p:cNvPr id="126" name="Google Shape;285;p31">
              <a:extLst>
                <a:ext uri="{FF2B5EF4-FFF2-40B4-BE49-F238E27FC236}">
                  <a16:creationId xmlns:a16="http://schemas.microsoft.com/office/drawing/2014/main" id="{B83BCC49-CB2B-5449-468D-B4F0BCD3D906}"/>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27" name="Google Shape;286;p31">
              <a:extLst>
                <a:ext uri="{FF2B5EF4-FFF2-40B4-BE49-F238E27FC236}">
                  <a16:creationId xmlns:a16="http://schemas.microsoft.com/office/drawing/2014/main" id="{3B98A99B-DB04-75A5-EE08-D2115F12A49A}"/>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10</a:t>
              </a:r>
              <a:endParaRPr sz="3600" dirty="0">
                <a:solidFill>
                  <a:srgbClr val="FFFFFF"/>
                </a:solidFill>
              </a:endParaRPr>
            </a:p>
          </p:txBody>
        </p:sp>
      </p:grpSp>
      <p:grpSp>
        <p:nvGrpSpPr>
          <p:cNvPr id="128" name="Google Shape;284;p31">
            <a:extLst>
              <a:ext uri="{FF2B5EF4-FFF2-40B4-BE49-F238E27FC236}">
                <a16:creationId xmlns:a16="http://schemas.microsoft.com/office/drawing/2014/main" id="{C80BF198-A728-83AD-31B4-D0D5BDFADA4D}"/>
              </a:ext>
            </a:extLst>
          </p:cNvPr>
          <p:cNvGrpSpPr>
            <a:grpSpLocks noChangeAspect="1"/>
          </p:cNvGrpSpPr>
          <p:nvPr/>
        </p:nvGrpSpPr>
        <p:grpSpPr>
          <a:xfrm>
            <a:off x="17823288" y="10251886"/>
            <a:ext cx="504000" cy="504000"/>
            <a:chOff x="1836887" y="5986947"/>
            <a:chExt cx="235744" cy="228600"/>
          </a:xfrm>
        </p:grpSpPr>
        <p:sp>
          <p:nvSpPr>
            <p:cNvPr id="129" name="Google Shape;285;p31">
              <a:extLst>
                <a:ext uri="{FF2B5EF4-FFF2-40B4-BE49-F238E27FC236}">
                  <a16:creationId xmlns:a16="http://schemas.microsoft.com/office/drawing/2014/main" id="{86D471CD-0DFA-797A-0079-99D715BC4C9D}"/>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30" name="Google Shape;286;p31">
              <a:extLst>
                <a:ext uri="{FF2B5EF4-FFF2-40B4-BE49-F238E27FC236}">
                  <a16:creationId xmlns:a16="http://schemas.microsoft.com/office/drawing/2014/main" id="{D50A7FC9-8CC3-C758-FF23-C1F7BDCA4AF5}"/>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10</a:t>
              </a:r>
              <a:endParaRPr sz="3600" dirty="0">
                <a:solidFill>
                  <a:srgbClr val="FFFFFF"/>
                </a:solidFill>
              </a:endParaRPr>
            </a:p>
          </p:txBody>
        </p:sp>
      </p:grpSp>
      <p:grpSp>
        <p:nvGrpSpPr>
          <p:cNvPr id="131" name="Google Shape;284;p31">
            <a:extLst>
              <a:ext uri="{FF2B5EF4-FFF2-40B4-BE49-F238E27FC236}">
                <a16:creationId xmlns:a16="http://schemas.microsoft.com/office/drawing/2014/main" id="{215E810B-D2A4-9F28-DC36-6638E0342115}"/>
              </a:ext>
            </a:extLst>
          </p:cNvPr>
          <p:cNvGrpSpPr>
            <a:grpSpLocks noChangeAspect="1"/>
          </p:cNvGrpSpPr>
          <p:nvPr/>
        </p:nvGrpSpPr>
        <p:grpSpPr>
          <a:xfrm>
            <a:off x="14999996" y="8197603"/>
            <a:ext cx="504000" cy="503999"/>
            <a:chOff x="1836887" y="5986947"/>
            <a:chExt cx="235744" cy="228600"/>
          </a:xfrm>
        </p:grpSpPr>
        <p:sp>
          <p:nvSpPr>
            <p:cNvPr id="132" name="Google Shape;285;p31">
              <a:extLst>
                <a:ext uri="{FF2B5EF4-FFF2-40B4-BE49-F238E27FC236}">
                  <a16:creationId xmlns:a16="http://schemas.microsoft.com/office/drawing/2014/main" id="{F7629B83-9BCC-A5F2-4059-F0491CA8726D}"/>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33" name="Google Shape;286;p31">
              <a:extLst>
                <a:ext uri="{FF2B5EF4-FFF2-40B4-BE49-F238E27FC236}">
                  <a16:creationId xmlns:a16="http://schemas.microsoft.com/office/drawing/2014/main" id="{35DD1E79-C556-A1CB-909F-4D7F5F28A4E9}"/>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9</a:t>
              </a:r>
              <a:endParaRPr sz="3600" dirty="0">
                <a:solidFill>
                  <a:srgbClr val="FFFFFF"/>
                </a:solidFill>
              </a:endParaRPr>
            </a:p>
          </p:txBody>
        </p:sp>
      </p:grpSp>
      <p:grpSp>
        <p:nvGrpSpPr>
          <p:cNvPr id="134" name="Google Shape;284;p31">
            <a:extLst>
              <a:ext uri="{FF2B5EF4-FFF2-40B4-BE49-F238E27FC236}">
                <a16:creationId xmlns:a16="http://schemas.microsoft.com/office/drawing/2014/main" id="{C48CFCEE-B525-7AD3-2B8F-E63031ADABEF}"/>
              </a:ext>
            </a:extLst>
          </p:cNvPr>
          <p:cNvGrpSpPr>
            <a:grpSpLocks noChangeAspect="1"/>
          </p:cNvGrpSpPr>
          <p:nvPr/>
        </p:nvGrpSpPr>
        <p:grpSpPr>
          <a:xfrm>
            <a:off x="17838934" y="8197603"/>
            <a:ext cx="504000" cy="503999"/>
            <a:chOff x="1836887" y="5986947"/>
            <a:chExt cx="235744" cy="228600"/>
          </a:xfrm>
        </p:grpSpPr>
        <p:sp>
          <p:nvSpPr>
            <p:cNvPr id="135" name="Google Shape;285;p31">
              <a:extLst>
                <a:ext uri="{FF2B5EF4-FFF2-40B4-BE49-F238E27FC236}">
                  <a16:creationId xmlns:a16="http://schemas.microsoft.com/office/drawing/2014/main" id="{CB466D7C-0DAC-EEDF-495D-A125AC242E4B}"/>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36" name="Google Shape;286;p31">
              <a:extLst>
                <a:ext uri="{FF2B5EF4-FFF2-40B4-BE49-F238E27FC236}">
                  <a16:creationId xmlns:a16="http://schemas.microsoft.com/office/drawing/2014/main" id="{599BABA1-E9C2-0153-15AA-A886BA94255D}"/>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9</a:t>
              </a:r>
              <a:endParaRPr sz="3600" dirty="0">
                <a:solidFill>
                  <a:srgbClr val="FFFFFF"/>
                </a:solidFill>
              </a:endParaRPr>
            </a:p>
          </p:txBody>
        </p:sp>
      </p:grpSp>
      <p:sp>
        <p:nvSpPr>
          <p:cNvPr id="137" name="Rectangle 136">
            <a:extLst>
              <a:ext uri="{FF2B5EF4-FFF2-40B4-BE49-F238E27FC236}">
                <a16:creationId xmlns:a16="http://schemas.microsoft.com/office/drawing/2014/main" id="{5DD38CA8-7D05-8840-C276-50F2A5F28B86}"/>
              </a:ext>
            </a:extLst>
          </p:cNvPr>
          <p:cNvSpPr/>
          <p:nvPr/>
        </p:nvSpPr>
        <p:spPr>
          <a:xfrm>
            <a:off x="18546003" y="8629348"/>
            <a:ext cx="1800002" cy="18000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n w="0"/>
                <a:solidFill>
                  <a:schemeClr val="tx1"/>
                </a:solidFill>
                <a:effectLst>
                  <a:outerShdw blurRad="38100" dist="19050" dir="2700000" algn="tl" rotWithShape="0">
                    <a:schemeClr val="dk1">
                      <a:alpha val="40000"/>
                    </a:schemeClr>
                  </a:outerShdw>
                </a:effectLst>
                <a:latin typeface="+mj-lt"/>
              </a:rPr>
              <a:t>Payment Manger </a:t>
            </a:r>
          </a:p>
          <a:p>
            <a:pPr algn="ctr"/>
            <a:r>
              <a:rPr lang="en-US" sz="2400" dirty="0">
                <a:ln w="0"/>
                <a:solidFill>
                  <a:schemeClr val="tx1"/>
                </a:solidFill>
                <a:effectLst>
                  <a:outerShdw blurRad="38100" dist="19050" dir="2700000" algn="tl" rotWithShape="0">
                    <a:schemeClr val="dk1">
                      <a:alpha val="40000"/>
                    </a:schemeClr>
                  </a:outerShdw>
                </a:effectLst>
                <a:latin typeface="+mj-lt"/>
              </a:rPr>
              <a:t>for i2i</a:t>
            </a:r>
          </a:p>
        </p:txBody>
      </p:sp>
      <p:grpSp>
        <p:nvGrpSpPr>
          <p:cNvPr id="138" name="Group 137">
            <a:extLst>
              <a:ext uri="{FF2B5EF4-FFF2-40B4-BE49-F238E27FC236}">
                <a16:creationId xmlns:a16="http://schemas.microsoft.com/office/drawing/2014/main" id="{A6FEAC9A-2A68-737D-9125-B78BA6098C0D}"/>
              </a:ext>
            </a:extLst>
          </p:cNvPr>
          <p:cNvGrpSpPr/>
          <p:nvPr/>
        </p:nvGrpSpPr>
        <p:grpSpPr>
          <a:xfrm>
            <a:off x="12492303" y="2634271"/>
            <a:ext cx="8104502" cy="2626224"/>
            <a:chOff x="6231641" y="623941"/>
            <a:chExt cx="4052251" cy="1313112"/>
          </a:xfrm>
        </p:grpSpPr>
        <p:grpSp>
          <p:nvGrpSpPr>
            <p:cNvPr id="139" name="Group 138">
              <a:extLst>
                <a:ext uri="{FF2B5EF4-FFF2-40B4-BE49-F238E27FC236}">
                  <a16:creationId xmlns:a16="http://schemas.microsoft.com/office/drawing/2014/main" id="{368E5067-E867-5A0A-BFD3-71F861F2E5CB}"/>
                </a:ext>
              </a:extLst>
            </p:cNvPr>
            <p:cNvGrpSpPr/>
            <p:nvPr/>
          </p:nvGrpSpPr>
          <p:grpSpPr>
            <a:xfrm>
              <a:off x="6231641" y="623941"/>
              <a:ext cx="3926851" cy="1313112"/>
              <a:chOff x="6231641" y="623941"/>
              <a:chExt cx="3926851" cy="1313112"/>
            </a:xfrm>
          </p:grpSpPr>
          <p:pic>
            <p:nvPicPr>
              <p:cNvPr id="141" name="Picture 140">
                <a:extLst>
                  <a:ext uri="{FF2B5EF4-FFF2-40B4-BE49-F238E27FC236}">
                    <a16:creationId xmlns:a16="http://schemas.microsoft.com/office/drawing/2014/main" id="{8A5FB0E3-9B85-F08A-FE13-00184150DC34}"/>
                  </a:ext>
                </a:extLst>
              </p:cNvPr>
              <p:cNvPicPr>
                <a:picLocks noChangeAspect="1"/>
              </p:cNvPicPr>
              <p:nvPr/>
            </p:nvPicPr>
            <p:blipFill rotWithShape="1">
              <a:blip r:embed="rId8"/>
              <a:srcRect l="27188" t="11942" r="28394" b="11922"/>
              <a:stretch/>
            </p:blipFill>
            <p:spPr>
              <a:xfrm>
                <a:off x="7864359" y="1027139"/>
                <a:ext cx="900000" cy="900000"/>
              </a:xfrm>
              <a:prstGeom prst="rect">
                <a:avLst/>
              </a:prstGeom>
              <a:noFill/>
              <a:ln>
                <a:noFill/>
              </a:ln>
            </p:spPr>
          </p:pic>
          <p:sp>
            <p:nvSpPr>
              <p:cNvPr id="142" name="Google Shape;327;p31">
                <a:extLst>
                  <a:ext uri="{FF2B5EF4-FFF2-40B4-BE49-F238E27FC236}">
                    <a16:creationId xmlns:a16="http://schemas.microsoft.com/office/drawing/2014/main" id="{D8A2FEBF-6667-01BF-CD0A-68C39C92B639}"/>
                  </a:ext>
                </a:extLst>
              </p:cNvPr>
              <p:cNvSpPr txBox="1"/>
              <p:nvPr/>
            </p:nvSpPr>
            <p:spPr>
              <a:xfrm>
                <a:off x="6231641" y="623941"/>
                <a:ext cx="1359311" cy="415499"/>
              </a:xfrm>
              <a:prstGeom prst="rect">
                <a:avLst/>
              </a:prstGeom>
              <a:noFill/>
              <a:ln>
                <a:noFill/>
              </a:ln>
            </p:spPr>
            <p:txBody>
              <a:bodyPr spcFirstLastPara="1" wrap="square" lIns="0" tIns="0" rIns="0" bIns="0" anchor="ctr" anchorCtr="1">
                <a:spAutoFit/>
              </a:bodyPr>
              <a:lstStyle>
                <a:defPPr>
                  <a:defRPr lang="en-MM"/>
                </a:defPPr>
                <a:lvl1pPr algn="ctr">
                  <a:lnSpc>
                    <a:spcPct val="90000"/>
                  </a:lnSpc>
                  <a:defRPr sz="1000" b="1">
                    <a:solidFill>
                      <a:srgbClr val="002060"/>
                    </a:solidFill>
                    <a:ea typeface="Quattrocento Sans"/>
                    <a:cs typeface="Quattrocento Sans"/>
                  </a:defRPr>
                </a:lvl1pPr>
              </a:lstStyle>
              <a:p>
                <a:r>
                  <a:rPr lang="en" sz="2000" dirty="0">
                    <a:sym typeface="Quattrocento Sans"/>
                  </a:rPr>
                  <a:t>Cross Network Provider </a:t>
                </a:r>
              </a:p>
              <a:p>
                <a:r>
                  <a:rPr lang="en" sz="2000" dirty="0">
                    <a:sym typeface="Quattrocento Sans"/>
                  </a:rPr>
                  <a:t>(Union Bank)</a:t>
                </a:r>
                <a:endParaRPr sz="2000" dirty="0"/>
              </a:p>
            </p:txBody>
          </p:sp>
          <p:grpSp>
            <p:nvGrpSpPr>
              <p:cNvPr id="143" name="Group 142">
                <a:extLst>
                  <a:ext uri="{FF2B5EF4-FFF2-40B4-BE49-F238E27FC236}">
                    <a16:creationId xmlns:a16="http://schemas.microsoft.com/office/drawing/2014/main" id="{0D5337DD-A55A-C0F9-0BA4-5C929744FB76}"/>
                  </a:ext>
                </a:extLst>
              </p:cNvPr>
              <p:cNvGrpSpPr/>
              <p:nvPr/>
            </p:nvGrpSpPr>
            <p:grpSpPr>
              <a:xfrm>
                <a:off x="6452851" y="1037053"/>
                <a:ext cx="900000" cy="900000"/>
                <a:chOff x="6625941" y="1105914"/>
                <a:chExt cx="900000" cy="900000"/>
              </a:xfrm>
            </p:grpSpPr>
            <p:pic>
              <p:nvPicPr>
                <p:cNvPr id="149" name="Picture 61">
                  <a:extLst>
                    <a:ext uri="{FF2B5EF4-FFF2-40B4-BE49-F238E27FC236}">
                      <a16:creationId xmlns:a16="http://schemas.microsoft.com/office/drawing/2014/main" id="{DAB5C2B3-CFF9-061F-9141-BCC6EC6101FF}"/>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6931026" y="1239640"/>
                  <a:ext cx="306722" cy="293339"/>
                </a:xfrm>
                <a:prstGeom prst="rect">
                  <a:avLst/>
                </a:prstGeom>
              </p:spPr>
            </p:pic>
            <p:grpSp>
              <p:nvGrpSpPr>
                <p:cNvPr id="150" name="Group 149">
                  <a:extLst>
                    <a:ext uri="{FF2B5EF4-FFF2-40B4-BE49-F238E27FC236}">
                      <a16:creationId xmlns:a16="http://schemas.microsoft.com/office/drawing/2014/main" id="{97B17924-74FE-13C5-090D-6BA44F97ABF1}"/>
                    </a:ext>
                  </a:extLst>
                </p:cNvPr>
                <p:cNvGrpSpPr/>
                <p:nvPr/>
              </p:nvGrpSpPr>
              <p:grpSpPr>
                <a:xfrm>
                  <a:off x="6625941" y="1105914"/>
                  <a:ext cx="900000" cy="900000"/>
                  <a:chOff x="6625941" y="1105914"/>
                  <a:chExt cx="900000" cy="900000"/>
                </a:xfrm>
              </p:grpSpPr>
              <p:sp>
                <p:nvSpPr>
                  <p:cNvPr id="151" name="Oval 150">
                    <a:extLst>
                      <a:ext uri="{FF2B5EF4-FFF2-40B4-BE49-F238E27FC236}">
                        <a16:creationId xmlns:a16="http://schemas.microsoft.com/office/drawing/2014/main" id="{EA72A948-2CAA-9143-1FF1-6538A2FBF96D}"/>
                      </a:ext>
                    </a:extLst>
                  </p:cNvPr>
                  <p:cNvSpPr>
                    <a:spLocks noChangeAspect="1"/>
                  </p:cNvSpPr>
                  <p:nvPr/>
                </p:nvSpPr>
                <p:spPr>
                  <a:xfrm>
                    <a:off x="6625941" y="1105914"/>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152" name="TextBox 151">
                    <a:extLst>
                      <a:ext uri="{FF2B5EF4-FFF2-40B4-BE49-F238E27FC236}">
                        <a16:creationId xmlns:a16="http://schemas.microsoft.com/office/drawing/2014/main" id="{CEA8C37E-1DAF-F754-AEFC-DC38886AB7EC}"/>
                      </a:ext>
                    </a:extLst>
                  </p:cNvPr>
                  <p:cNvSpPr txBox="1"/>
                  <p:nvPr/>
                </p:nvSpPr>
                <p:spPr>
                  <a:xfrm>
                    <a:off x="6673949" y="1635674"/>
                    <a:ext cx="813741" cy="276999"/>
                  </a:xfrm>
                  <a:prstGeom prst="rect">
                    <a:avLst/>
                  </a:prstGeom>
                  <a:noFill/>
                </p:spPr>
                <p:txBody>
                  <a:bodyPr wrap="square" lIns="0" tIns="0" rIns="0" bIns="0" rtlCol="0" anchor="ctr" anchorCtr="1">
                    <a:spAutoFit/>
                  </a:bodyPr>
                  <a:lstStyle>
                    <a:defPPr>
                      <a:defRPr lang="en-MM"/>
                    </a:defPPr>
                    <a:lvl1pPr algn="ctr" defTabSz="1218896">
                      <a:lnSpc>
                        <a:spcPct val="90000"/>
                      </a:lnSpc>
                      <a:spcBef>
                        <a:spcPts val="600"/>
                      </a:spcBef>
                      <a:defRPr sz="1000" b="1">
                        <a:solidFill>
                          <a:srgbClr val="002060"/>
                        </a:solidFill>
                        <a:latin typeface="+mj-lt"/>
                      </a:defRPr>
                    </a:lvl1pPr>
                  </a:lstStyle>
                  <a:p>
                    <a:r>
                      <a:rPr lang="en-US" sz="2000" dirty="0"/>
                      <a:t>Payment Manager</a:t>
                    </a:r>
                  </a:p>
                </p:txBody>
              </p:sp>
            </p:grpSp>
          </p:grpSp>
          <p:grpSp>
            <p:nvGrpSpPr>
              <p:cNvPr id="144" name="Group 143">
                <a:extLst>
                  <a:ext uri="{FF2B5EF4-FFF2-40B4-BE49-F238E27FC236}">
                    <a16:creationId xmlns:a16="http://schemas.microsoft.com/office/drawing/2014/main" id="{35A8470B-2853-5265-1194-A22E25E21E58}"/>
                  </a:ext>
                </a:extLst>
              </p:cNvPr>
              <p:cNvGrpSpPr/>
              <p:nvPr/>
            </p:nvGrpSpPr>
            <p:grpSpPr>
              <a:xfrm>
                <a:off x="9258492" y="1037053"/>
                <a:ext cx="900000" cy="900000"/>
                <a:chOff x="9258492" y="1037053"/>
                <a:chExt cx="900000" cy="900000"/>
              </a:xfrm>
            </p:grpSpPr>
            <p:grpSp>
              <p:nvGrpSpPr>
                <p:cNvPr id="145" name="Group 144">
                  <a:extLst>
                    <a:ext uri="{FF2B5EF4-FFF2-40B4-BE49-F238E27FC236}">
                      <a16:creationId xmlns:a16="http://schemas.microsoft.com/office/drawing/2014/main" id="{3AB9098B-865D-7BA8-432A-0975CBCBECA9}"/>
                    </a:ext>
                  </a:extLst>
                </p:cNvPr>
                <p:cNvGrpSpPr/>
                <p:nvPr/>
              </p:nvGrpSpPr>
              <p:grpSpPr>
                <a:xfrm>
                  <a:off x="9258492" y="1037053"/>
                  <a:ext cx="900000" cy="900000"/>
                  <a:chOff x="9155300" y="1113585"/>
                  <a:chExt cx="900000" cy="900000"/>
                </a:xfrm>
              </p:grpSpPr>
              <p:sp>
                <p:nvSpPr>
                  <p:cNvPr id="147" name="Oval 146">
                    <a:extLst>
                      <a:ext uri="{FF2B5EF4-FFF2-40B4-BE49-F238E27FC236}">
                        <a16:creationId xmlns:a16="http://schemas.microsoft.com/office/drawing/2014/main" id="{6CBA3147-4EF6-FABB-78E4-3E3E3C1F636C}"/>
                      </a:ext>
                    </a:extLst>
                  </p:cNvPr>
                  <p:cNvSpPr>
                    <a:spLocks noChangeAspect="1"/>
                  </p:cNvSpPr>
                  <p:nvPr/>
                </p:nvSpPr>
                <p:spPr>
                  <a:xfrm>
                    <a:off x="9155300" y="1113585"/>
                    <a:ext cx="900000" cy="900000"/>
                  </a:xfrm>
                  <a:prstGeom prst="ellipse">
                    <a:avLst/>
                  </a:prstGeom>
                  <a:noFill/>
                  <a:ln>
                    <a:solidFill>
                      <a:srgbClr val="FA9B0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148" name="TextBox 147">
                    <a:extLst>
                      <a:ext uri="{FF2B5EF4-FFF2-40B4-BE49-F238E27FC236}">
                        <a16:creationId xmlns:a16="http://schemas.microsoft.com/office/drawing/2014/main" id="{A3686A3D-6E48-DFE0-B23D-409F1B285EC0}"/>
                      </a:ext>
                    </a:extLst>
                  </p:cNvPr>
                  <p:cNvSpPr txBox="1"/>
                  <p:nvPr/>
                </p:nvSpPr>
                <p:spPr>
                  <a:xfrm>
                    <a:off x="9190807" y="1698466"/>
                    <a:ext cx="832848" cy="138500"/>
                  </a:xfrm>
                  <a:prstGeom prst="rect">
                    <a:avLst/>
                  </a:prstGeom>
                  <a:noFill/>
                </p:spPr>
                <p:txBody>
                  <a:bodyPr wrap="square" lIns="0" tIns="0" rIns="0" bIns="0" rtlCol="0" anchor="ctr" anchorCtr="1">
                    <a:spAutoFit/>
                  </a:bodyPr>
                  <a:lstStyle>
                    <a:defPPr>
                      <a:defRPr lang="en-MM"/>
                    </a:defPPr>
                    <a:lvl1pPr algn="ctr" defTabSz="1218896">
                      <a:lnSpc>
                        <a:spcPct val="90000"/>
                      </a:lnSpc>
                      <a:spcBef>
                        <a:spcPts val="600"/>
                      </a:spcBef>
                      <a:defRPr sz="1000" b="1">
                        <a:solidFill>
                          <a:srgbClr val="002060"/>
                        </a:solidFill>
                        <a:latin typeface="+mj-lt"/>
                      </a:defRPr>
                    </a:lvl1pPr>
                  </a:lstStyle>
                  <a:p>
                    <a:r>
                      <a:rPr lang="en-US" sz="2000" dirty="0"/>
                      <a:t>i2i</a:t>
                    </a:r>
                  </a:p>
                </p:txBody>
              </p:sp>
            </p:grpSp>
            <p:pic>
              <p:nvPicPr>
                <p:cNvPr id="146" name="Picture 145">
                  <a:extLst>
                    <a:ext uri="{FF2B5EF4-FFF2-40B4-BE49-F238E27FC236}">
                      <a16:creationId xmlns:a16="http://schemas.microsoft.com/office/drawing/2014/main" id="{33F33258-379D-DD2B-1BBF-5380BE87E545}"/>
                    </a:ext>
                  </a:extLst>
                </p:cNvPr>
                <p:cNvPicPr>
                  <a:picLocks noChangeAspect="1"/>
                </p:cNvPicPr>
                <p:nvPr/>
              </p:nvPicPr>
              <p:blipFill>
                <a:blip r:embed="rId9"/>
                <a:stretch>
                  <a:fillRect/>
                </a:stretch>
              </p:blipFill>
              <p:spPr>
                <a:xfrm>
                  <a:off x="9407500" y="1238690"/>
                  <a:ext cx="649721" cy="356061"/>
                </a:xfrm>
                <a:prstGeom prst="rect">
                  <a:avLst/>
                </a:prstGeom>
                <a:noFill/>
                <a:ln>
                  <a:noFill/>
                </a:ln>
              </p:spPr>
            </p:pic>
          </p:grpSp>
        </p:grpSp>
        <p:sp>
          <p:nvSpPr>
            <p:cNvPr id="140" name="Google Shape;328;p31">
              <a:extLst>
                <a:ext uri="{FF2B5EF4-FFF2-40B4-BE49-F238E27FC236}">
                  <a16:creationId xmlns:a16="http://schemas.microsoft.com/office/drawing/2014/main" id="{A823F979-4E92-091C-99A4-AEA7C3B5857C}"/>
                </a:ext>
              </a:extLst>
            </p:cNvPr>
            <p:cNvSpPr txBox="1"/>
            <p:nvPr/>
          </p:nvSpPr>
          <p:spPr>
            <a:xfrm>
              <a:off x="9102717" y="804712"/>
              <a:ext cx="1181175" cy="138500"/>
            </a:xfrm>
            <a:prstGeom prst="rect">
              <a:avLst/>
            </a:prstGeom>
            <a:noFill/>
            <a:ln>
              <a:noFill/>
            </a:ln>
          </p:spPr>
          <p:txBody>
            <a:bodyPr spcFirstLastPara="1" wrap="square" lIns="0" tIns="0" rIns="0" bIns="0" anchor="ctr" anchorCtr="1">
              <a:spAutoFit/>
            </a:bodyPr>
            <a:lstStyle>
              <a:defPPr>
                <a:defRPr lang="en-MM"/>
              </a:defPPr>
              <a:lvl1pPr algn="ctr">
                <a:lnSpc>
                  <a:spcPct val="90000"/>
                </a:lnSpc>
                <a:defRPr sz="1000" b="1">
                  <a:solidFill>
                    <a:srgbClr val="002060"/>
                  </a:solidFill>
                  <a:ea typeface="Quattrocento Sans"/>
                  <a:cs typeface="Quattrocento Sans"/>
                </a:defRPr>
              </a:lvl1pPr>
            </a:lstStyle>
            <a:p>
              <a:r>
                <a:rPr lang="en" sz="2000" dirty="0">
                  <a:sym typeface="Quattrocento Sans"/>
                </a:rPr>
                <a:t>UBX</a:t>
              </a:r>
              <a:endParaRPr sz="2000" dirty="0">
                <a:sym typeface="Quattrocento Sans"/>
              </a:endParaRPr>
            </a:p>
          </p:txBody>
        </p:sp>
      </p:grpSp>
      <p:pic>
        <p:nvPicPr>
          <p:cNvPr id="153" name="Picture 152">
            <a:extLst>
              <a:ext uri="{FF2B5EF4-FFF2-40B4-BE49-F238E27FC236}">
                <a16:creationId xmlns:a16="http://schemas.microsoft.com/office/drawing/2014/main" id="{B3A5730F-7FA2-F001-5D98-D8C22699132F}"/>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887" b="99057" l="1183" r="99112"/>
                    </a14:imgEffect>
                  </a14:imgLayer>
                </a14:imgProps>
              </a:ext>
            </a:extLst>
          </a:blip>
          <a:stretch>
            <a:fillRect/>
          </a:stretch>
        </p:blipFill>
        <p:spPr>
          <a:xfrm>
            <a:off x="15732270" y="8530467"/>
            <a:ext cx="1837676" cy="1728938"/>
          </a:xfrm>
          <a:prstGeom prst="rect">
            <a:avLst/>
          </a:prstGeom>
        </p:spPr>
      </p:pic>
      <p:sp>
        <p:nvSpPr>
          <p:cNvPr id="154" name="TextBox 153">
            <a:extLst>
              <a:ext uri="{FF2B5EF4-FFF2-40B4-BE49-F238E27FC236}">
                <a16:creationId xmlns:a16="http://schemas.microsoft.com/office/drawing/2014/main" id="{02809E68-63D6-6AC8-4351-38785D3336D9}"/>
              </a:ext>
            </a:extLst>
          </p:cNvPr>
          <p:cNvSpPr txBox="1"/>
          <p:nvPr/>
        </p:nvSpPr>
        <p:spPr>
          <a:xfrm>
            <a:off x="1222388" y="6760025"/>
            <a:ext cx="5199935" cy="6337312"/>
          </a:xfrm>
          <a:prstGeom prst="rect">
            <a:avLst/>
          </a:prstGeom>
          <a:noFill/>
        </p:spPr>
        <p:txBody>
          <a:bodyPr wrap="square">
            <a:spAutoFit/>
          </a:bodyPr>
          <a:lstStyle/>
          <a:p>
            <a:pPr>
              <a:lnSpc>
                <a:spcPct val="150000"/>
              </a:lnSpc>
            </a:pPr>
            <a:r>
              <a:rPr lang="en-US" sz="2800" b="1" dirty="0">
                <a:latin typeface="+mj-lt"/>
              </a:rPr>
              <a:t>Sending putTransfer request to mojaloop connector </a:t>
            </a:r>
          </a:p>
          <a:p>
            <a:pPr>
              <a:lnSpc>
                <a:spcPct val="150000"/>
              </a:lnSpc>
            </a:pPr>
            <a:r>
              <a:rPr lang="en-US" sz="2200" dirty="0">
                <a:latin typeface="Consolas" panose="020B0609020204030204" pitchFamily="49" charset="0"/>
                <a:cs typeface="Consolas" panose="020B0609020204030204" pitchFamily="49" charset="0"/>
              </a:rPr>
              <a:t>"body": "{\"acceptQuote\":true}“</a:t>
            </a:r>
          </a:p>
          <a:p>
            <a:pPr>
              <a:lnSpc>
                <a:spcPct val="150000"/>
              </a:lnSpc>
            </a:pPr>
            <a:r>
              <a:rPr lang="en-US" sz="2800" b="1" dirty="0">
                <a:latin typeface="+mj-lt"/>
              </a:rPr>
              <a:t>POST /transfers</a:t>
            </a:r>
          </a:p>
          <a:p>
            <a:pPr>
              <a:lnSpc>
                <a:spcPct val="150000"/>
              </a:lnSpc>
            </a:pPr>
            <a:r>
              <a:rPr lang="en-US" sz="2800" b="1" dirty="0">
                <a:latin typeface="+mj-lt"/>
              </a:rPr>
              <a:t>PUT /transfers/{id}</a:t>
            </a:r>
          </a:p>
          <a:p>
            <a:pPr>
              <a:lnSpc>
                <a:spcPct val="150000"/>
              </a:lnSpc>
            </a:pPr>
            <a:r>
              <a:rPr lang="en-US" sz="2800" b="1" dirty="0">
                <a:latin typeface="+mj-lt"/>
              </a:rPr>
              <a:t>Received putTransfer response from mojaloop connector</a:t>
            </a:r>
          </a:p>
          <a:p>
            <a:pPr>
              <a:lnSpc>
                <a:spcPct val="150000"/>
              </a:lnSpc>
            </a:pPr>
            <a:r>
              <a:rPr lang="en-US" sz="2800" b="1" dirty="0">
                <a:latin typeface="+mj-lt"/>
              </a:rPr>
              <a:t>Converted response to VISA format</a:t>
            </a:r>
          </a:p>
        </p:txBody>
      </p:sp>
      <p:grpSp>
        <p:nvGrpSpPr>
          <p:cNvPr id="155" name="Google Shape;284;p31">
            <a:extLst>
              <a:ext uri="{FF2B5EF4-FFF2-40B4-BE49-F238E27FC236}">
                <a16:creationId xmlns:a16="http://schemas.microsoft.com/office/drawing/2014/main" id="{967A952A-F652-4FD9-C9D6-AC90D1AAF125}"/>
              </a:ext>
            </a:extLst>
          </p:cNvPr>
          <p:cNvGrpSpPr>
            <a:grpSpLocks noChangeAspect="1"/>
          </p:cNvGrpSpPr>
          <p:nvPr/>
        </p:nvGrpSpPr>
        <p:grpSpPr>
          <a:xfrm>
            <a:off x="759132" y="6940797"/>
            <a:ext cx="504000" cy="503999"/>
            <a:chOff x="1836887" y="5986947"/>
            <a:chExt cx="235744" cy="228600"/>
          </a:xfrm>
        </p:grpSpPr>
        <p:sp>
          <p:nvSpPr>
            <p:cNvPr id="156" name="Google Shape;285;p31">
              <a:extLst>
                <a:ext uri="{FF2B5EF4-FFF2-40B4-BE49-F238E27FC236}">
                  <a16:creationId xmlns:a16="http://schemas.microsoft.com/office/drawing/2014/main" id="{20F835F2-8E4B-D96A-661E-B8FAEAD1D54F}"/>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57" name="Google Shape;286;p31">
              <a:extLst>
                <a:ext uri="{FF2B5EF4-FFF2-40B4-BE49-F238E27FC236}">
                  <a16:creationId xmlns:a16="http://schemas.microsoft.com/office/drawing/2014/main" id="{E0A33F35-BBA4-1A34-7FD8-29B362F1989D}"/>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8</a:t>
              </a:r>
              <a:endParaRPr sz="3600" dirty="0">
                <a:solidFill>
                  <a:srgbClr val="FFFFFF"/>
                </a:solidFill>
              </a:endParaRPr>
            </a:p>
          </p:txBody>
        </p:sp>
      </p:grpSp>
      <p:grpSp>
        <p:nvGrpSpPr>
          <p:cNvPr id="158" name="Google Shape;284;p31">
            <a:extLst>
              <a:ext uri="{FF2B5EF4-FFF2-40B4-BE49-F238E27FC236}">
                <a16:creationId xmlns:a16="http://schemas.microsoft.com/office/drawing/2014/main" id="{601743D4-C620-0ECA-D979-414E16481D89}"/>
              </a:ext>
            </a:extLst>
          </p:cNvPr>
          <p:cNvGrpSpPr>
            <a:grpSpLocks noChangeAspect="1"/>
          </p:cNvGrpSpPr>
          <p:nvPr/>
        </p:nvGrpSpPr>
        <p:grpSpPr>
          <a:xfrm>
            <a:off x="759132" y="8747187"/>
            <a:ext cx="504000" cy="503999"/>
            <a:chOff x="1836887" y="5986947"/>
            <a:chExt cx="235744" cy="228600"/>
          </a:xfrm>
        </p:grpSpPr>
        <p:sp>
          <p:nvSpPr>
            <p:cNvPr id="159" name="Google Shape;285;p31">
              <a:extLst>
                <a:ext uri="{FF2B5EF4-FFF2-40B4-BE49-F238E27FC236}">
                  <a16:creationId xmlns:a16="http://schemas.microsoft.com/office/drawing/2014/main" id="{A932E3DE-A7CA-0993-AF19-EE0DF5721339}"/>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dirty="0">
                <a:solidFill>
                  <a:srgbClr val="FFFFFF"/>
                </a:solidFill>
                <a:latin typeface="Quattrocento Sans"/>
                <a:ea typeface="Quattrocento Sans"/>
                <a:cs typeface="Quattrocento Sans"/>
                <a:sym typeface="Quattrocento Sans"/>
              </a:endParaRPr>
            </a:p>
          </p:txBody>
        </p:sp>
        <p:sp>
          <p:nvSpPr>
            <p:cNvPr id="160" name="Google Shape;286;p31">
              <a:extLst>
                <a:ext uri="{FF2B5EF4-FFF2-40B4-BE49-F238E27FC236}">
                  <a16:creationId xmlns:a16="http://schemas.microsoft.com/office/drawing/2014/main" id="{1B4B72E6-0868-265C-F44F-6EC13F2CC349}"/>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9</a:t>
              </a:r>
              <a:endParaRPr sz="3600" dirty="0">
                <a:solidFill>
                  <a:srgbClr val="FFFFFF"/>
                </a:solidFill>
              </a:endParaRPr>
            </a:p>
          </p:txBody>
        </p:sp>
      </p:grpSp>
      <p:grpSp>
        <p:nvGrpSpPr>
          <p:cNvPr id="161" name="Google Shape;284;p31">
            <a:extLst>
              <a:ext uri="{FF2B5EF4-FFF2-40B4-BE49-F238E27FC236}">
                <a16:creationId xmlns:a16="http://schemas.microsoft.com/office/drawing/2014/main" id="{857C4DD4-4D30-CC37-B42D-7CCB976CD9A1}"/>
              </a:ext>
            </a:extLst>
          </p:cNvPr>
          <p:cNvGrpSpPr>
            <a:grpSpLocks noChangeAspect="1"/>
          </p:cNvGrpSpPr>
          <p:nvPr/>
        </p:nvGrpSpPr>
        <p:grpSpPr>
          <a:xfrm>
            <a:off x="759132" y="9405676"/>
            <a:ext cx="504000" cy="504000"/>
            <a:chOff x="1836887" y="5986947"/>
            <a:chExt cx="235744" cy="228600"/>
          </a:xfrm>
        </p:grpSpPr>
        <p:sp>
          <p:nvSpPr>
            <p:cNvPr id="162" name="Google Shape;285;p31">
              <a:extLst>
                <a:ext uri="{FF2B5EF4-FFF2-40B4-BE49-F238E27FC236}">
                  <a16:creationId xmlns:a16="http://schemas.microsoft.com/office/drawing/2014/main" id="{029C5B16-6C4A-716E-BED3-E390FE25C137}"/>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63" name="Google Shape;286;p31">
              <a:extLst>
                <a:ext uri="{FF2B5EF4-FFF2-40B4-BE49-F238E27FC236}">
                  <a16:creationId xmlns:a16="http://schemas.microsoft.com/office/drawing/2014/main" id="{4002EF4E-FF3D-CDAD-A65D-3F88339533D1}"/>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10</a:t>
              </a:r>
              <a:endParaRPr sz="3600" dirty="0">
                <a:solidFill>
                  <a:srgbClr val="FFFFFF"/>
                </a:solidFill>
              </a:endParaRPr>
            </a:p>
          </p:txBody>
        </p:sp>
      </p:grpSp>
      <p:grpSp>
        <p:nvGrpSpPr>
          <p:cNvPr id="164" name="Google Shape;284;p31">
            <a:extLst>
              <a:ext uri="{FF2B5EF4-FFF2-40B4-BE49-F238E27FC236}">
                <a16:creationId xmlns:a16="http://schemas.microsoft.com/office/drawing/2014/main" id="{E1A182DE-04DA-F290-3E65-EA7A6470E3C7}"/>
              </a:ext>
            </a:extLst>
          </p:cNvPr>
          <p:cNvGrpSpPr>
            <a:grpSpLocks noChangeAspect="1"/>
          </p:cNvGrpSpPr>
          <p:nvPr/>
        </p:nvGrpSpPr>
        <p:grpSpPr>
          <a:xfrm>
            <a:off x="762794" y="10054182"/>
            <a:ext cx="504000" cy="504000"/>
            <a:chOff x="1836887" y="5986947"/>
            <a:chExt cx="235744" cy="228600"/>
          </a:xfrm>
        </p:grpSpPr>
        <p:sp>
          <p:nvSpPr>
            <p:cNvPr id="165" name="Google Shape;285;p31">
              <a:extLst>
                <a:ext uri="{FF2B5EF4-FFF2-40B4-BE49-F238E27FC236}">
                  <a16:creationId xmlns:a16="http://schemas.microsoft.com/office/drawing/2014/main" id="{6147F620-78F1-738A-708A-B2C2332E5191}"/>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91" name="Google Shape;286;p31">
              <a:extLst>
                <a:ext uri="{FF2B5EF4-FFF2-40B4-BE49-F238E27FC236}">
                  <a16:creationId xmlns:a16="http://schemas.microsoft.com/office/drawing/2014/main" id="{FEA78F0E-1D35-AB8E-4EC5-B8DE1AF9CE49}"/>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11</a:t>
              </a:r>
              <a:endParaRPr sz="3600" dirty="0">
                <a:solidFill>
                  <a:srgbClr val="FFFFFF"/>
                </a:solidFill>
              </a:endParaRPr>
            </a:p>
          </p:txBody>
        </p:sp>
      </p:grpSp>
      <p:grpSp>
        <p:nvGrpSpPr>
          <p:cNvPr id="192" name="Google Shape;284;p31">
            <a:extLst>
              <a:ext uri="{FF2B5EF4-FFF2-40B4-BE49-F238E27FC236}">
                <a16:creationId xmlns:a16="http://schemas.microsoft.com/office/drawing/2014/main" id="{6A1CA229-DD5B-37BC-2328-142AEB28151F}"/>
              </a:ext>
            </a:extLst>
          </p:cNvPr>
          <p:cNvGrpSpPr>
            <a:grpSpLocks noChangeAspect="1"/>
          </p:cNvGrpSpPr>
          <p:nvPr/>
        </p:nvGrpSpPr>
        <p:grpSpPr>
          <a:xfrm>
            <a:off x="648567" y="11937235"/>
            <a:ext cx="504000" cy="504000"/>
            <a:chOff x="1836887" y="5986947"/>
            <a:chExt cx="235744" cy="228600"/>
          </a:xfrm>
        </p:grpSpPr>
        <p:sp>
          <p:nvSpPr>
            <p:cNvPr id="193" name="Google Shape;285;p31">
              <a:extLst>
                <a:ext uri="{FF2B5EF4-FFF2-40B4-BE49-F238E27FC236}">
                  <a16:creationId xmlns:a16="http://schemas.microsoft.com/office/drawing/2014/main" id="{13622662-CB30-CDCA-7B90-0ABC8313E7A2}"/>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194" name="Google Shape;286;p31">
              <a:extLst>
                <a:ext uri="{FF2B5EF4-FFF2-40B4-BE49-F238E27FC236}">
                  <a16:creationId xmlns:a16="http://schemas.microsoft.com/office/drawing/2014/main" id="{89C90B25-D3CA-174A-CFBF-FC2138100449}"/>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12</a:t>
              </a:r>
              <a:endParaRPr sz="3600" dirty="0">
                <a:solidFill>
                  <a:srgbClr val="FFFFFF"/>
                </a:solidFill>
              </a:endParaRPr>
            </a:p>
          </p:txBody>
        </p:sp>
      </p:grpSp>
      <p:sp>
        <p:nvSpPr>
          <p:cNvPr id="195" name="Frame 194">
            <a:extLst>
              <a:ext uri="{FF2B5EF4-FFF2-40B4-BE49-F238E27FC236}">
                <a16:creationId xmlns:a16="http://schemas.microsoft.com/office/drawing/2014/main" id="{D1CB9800-EB68-A26D-CB41-CEC148FE4FC1}"/>
              </a:ext>
            </a:extLst>
          </p:cNvPr>
          <p:cNvSpPr/>
          <p:nvPr/>
        </p:nvSpPr>
        <p:spPr>
          <a:xfrm>
            <a:off x="536511" y="6672995"/>
            <a:ext cx="5844183" cy="6424341"/>
          </a:xfrm>
          <a:prstGeom prst="frame">
            <a:avLst>
              <a:gd name="adj1" fmla="val 2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3600" dirty="0">
              <a:solidFill>
                <a:schemeClr val="tx1"/>
              </a:solidFill>
            </a:endParaRPr>
          </a:p>
        </p:txBody>
      </p:sp>
    </p:spTree>
    <p:extLst>
      <p:ext uri="{BB962C8B-B14F-4D97-AF65-F5344CB8AC3E}">
        <p14:creationId xmlns:p14="http://schemas.microsoft.com/office/powerpoint/2010/main" val="3931045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830799" y="876860"/>
            <a:ext cx="12325131" cy="1441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
              </a:rPr>
              <a:t>Proof of Concept </a:t>
            </a:r>
            <a:endParaRPr lang="en-US" sz="8000" dirty="0">
              <a:solidFill>
                <a:srgbClr val="00A2FE"/>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2</a:t>
            </a:fld>
            <a:endParaRPr lang="en-US"/>
          </a:p>
        </p:txBody>
      </p:sp>
      <p:grpSp>
        <p:nvGrpSpPr>
          <p:cNvPr id="55" name="Group 54">
            <a:extLst>
              <a:ext uri="{FF2B5EF4-FFF2-40B4-BE49-F238E27FC236}">
                <a16:creationId xmlns:a16="http://schemas.microsoft.com/office/drawing/2014/main" id="{3C4ADC7C-D055-6F2B-3B6B-BA456FBEF781}"/>
              </a:ext>
            </a:extLst>
          </p:cNvPr>
          <p:cNvGrpSpPr/>
          <p:nvPr/>
        </p:nvGrpSpPr>
        <p:grpSpPr>
          <a:xfrm>
            <a:off x="1499309" y="3386341"/>
            <a:ext cx="20920409" cy="9151619"/>
            <a:chOff x="447675" y="1638301"/>
            <a:chExt cx="10782699" cy="4394288"/>
          </a:xfrm>
        </p:grpSpPr>
        <p:grpSp>
          <p:nvGrpSpPr>
            <p:cNvPr id="2" name="Group 1">
              <a:extLst>
                <a:ext uri="{FF2B5EF4-FFF2-40B4-BE49-F238E27FC236}">
                  <a16:creationId xmlns:a16="http://schemas.microsoft.com/office/drawing/2014/main" id="{5C362A8E-1D24-213A-BEFE-0151B5830A00}"/>
                </a:ext>
              </a:extLst>
            </p:cNvPr>
            <p:cNvGrpSpPr/>
            <p:nvPr/>
          </p:nvGrpSpPr>
          <p:grpSpPr>
            <a:xfrm>
              <a:off x="447675" y="1866899"/>
              <a:ext cx="7734301" cy="3867151"/>
              <a:chOff x="615925" y="2138883"/>
              <a:chExt cx="8868354" cy="4216307"/>
            </a:xfrm>
          </p:grpSpPr>
          <p:sp>
            <p:nvSpPr>
              <p:cNvPr id="3" name="Rounded Rectangle 39">
                <a:extLst>
                  <a:ext uri="{FF2B5EF4-FFF2-40B4-BE49-F238E27FC236}">
                    <a16:creationId xmlns:a16="http://schemas.microsoft.com/office/drawing/2014/main" id="{1F67E08D-B95B-E216-7717-884E9999E0A5}"/>
                  </a:ext>
                </a:extLst>
              </p:cNvPr>
              <p:cNvSpPr/>
              <p:nvPr/>
            </p:nvSpPr>
            <p:spPr>
              <a:xfrm>
                <a:off x="615925" y="2138883"/>
                <a:ext cx="8868354" cy="4216307"/>
              </a:xfrm>
              <a:prstGeom prst="roundRect">
                <a:avLst>
                  <a:gd name="adj" fmla="val 2255"/>
                </a:avLst>
              </a:prstGeom>
              <a:gradFill>
                <a:gsLst>
                  <a:gs pos="0">
                    <a:srgbClr val="7030A0"/>
                  </a:gs>
                  <a:gs pos="100000">
                    <a:srgbClr val="678DC6"/>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Rounded Rectangle 7">
                <a:extLst>
                  <a:ext uri="{FF2B5EF4-FFF2-40B4-BE49-F238E27FC236}">
                    <a16:creationId xmlns:a16="http://schemas.microsoft.com/office/drawing/2014/main" id="{C5156AFA-D77C-AF85-278C-1E1317D2BAF3}"/>
                  </a:ext>
                </a:extLst>
              </p:cNvPr>
              <p:cNvSpPr/>
              <p:nvPr/>
            </p:nvSpPr>
            <p:spPr>
              <a:xfrm>
                <a:off x="744180" y="3587948"/>
                <a:ext cx="1733867" cy="1734107"/>
              </a:xfrm>
              <a:prstGeom prst="roundRect">
                <a:avLst>
                  <a:gd name="adj" fmla="val 157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7" name="Google Shape;261;p12">
                <a:extLst>
                  <a:ext uri="{FF2B5EF4-FFF2-40B4-BE49-F238E27FC236}">
                    <a16:creationId xmlns:a16="http://schemas.microsoft.com/office/drawing/2014/main" id="{4366AA48-3CFC-A071-599B-DA9EA64B9F4A}"/>
                  </a:ext>
                </a:extLst>
              </p:cNvPr>
              <p:cNvPicPr preferRelativeResize="0"/>
              <p:nvPr/>
            </p:nvPicPr>
            <p:blipFill rotWithShape="1">
              <a:blip r:embed="rId2">
                <a:alphaModFix/>
              </a:blip>
              <a:srcRect/>
              <a:stretch/>
            </p:blipFill>
            <p:spPr>
              <a:xfrm>
                <a:off x="875325" y="4538218"/>
                <a:ext cx="616988" cy="588219"/>
              </a:xfrm>
              <a:prstGeom prst="rect">
                <a:avLst/>
              </a:prstGeom>
              <a:noFill/>
              <a:ln>
                <a:noFill/>
              </a:ln>
            </p:spPr>
          </p:pic>
          <p:sp>
            <p:nvSpPr>
              <p:cNvPr id="8" name="Rounded Rectangle 10">
                <a:extLst>
                  <a:ext uri="{FF2B5EF4-FFF2-40B4-BE49-F238E27FC236}">
                    <a16:creationId xmlns:a16="http://schemas.microsoft.com/office/drawing/2014/main" id="{435B8347-EA99-BCD6-059F-B0DB509620DC}"/>
                  </a:ext>
                </a:extLst>
              </p:cNvPr>
              <p:cNvSpPr/>
              <p:nvPr/>
            </p:nvSpPr>
            <p:spPr>
              <a:xfrm>
                <a:off x="5962645" y="2347559"/>
                <a:ext cx="3297607" cy="1734106"/>
              </a:xfrm>
              <a:prstGeom prst="roundRect">
                <a:avLst>
                  <a:gd name="adj" fmla="val 157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Rounded Rectangle 12">
                <a:extLst>
                  <a:ext uri="{FF2B5EF4-FFF2-40B4-BE49-F238E27FC236}">
                    <a16:creationId xmlns:a16="http://schemas.microsoft.com/office/drawing/2014/main" id="{EA3D1E44-F8E9-87FA-E6E3-244E83088924}"/>
                  </a:ext>
                </a:extLst>
              </p:cNvPr>
              <p:cNvSpPr/>
              <p:nvPr/>
            </p:nvSpPr>
            <p:spPr>
              <a:xfrm>
                <a:off x="5962645" y="4446235"/>
                <a:ext cx="3297607" cy="1734105"/>
              </a:xfrm>
              <a:prstGeom prst="roundRect">
                <a:avLst>
                  <a:gd name="adj" fmla="val 157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ounded Rectangle 11">
                <a:extLst>
                  <a:ext uri="{FF2B5EF4-FFF2-40B4-BE49-F238E27FC236}">
                    <a16:creationId xmlns:a16="http://schemas.microsoft.com/office/drawing/2014/main" id="{5290975F-468E-EADB-7C50-51C5A83E488C}"/>
                  </a:ext>
                </a:extLst>
              </p:cNvPr>
              <p:cNvSpPr/>
              <p:nvPr/>
            </p:nvSpPr>
            <p:spPr>
              <a:xfrm>
                <a:off x="2804733" y="3583681"/>
                <a:ext cx="2795172" cy="1734106"/>
              </a:xfrm>
              <a:prstGeom prst="roundRect">
                <a:avLst>
                  <a:gd name="adj" fmla="val 157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1" name="Picture 10">
                <a:extLst>
                  <a:ext uri="{FF2B5EF4-FFF2-40B4-BE49-F238E27FC236}">
                    <a16:creationId xmlns:a16="http://schemas.microsoft.com/office/drawing/2014/main" id="{26BFD16C-F411-5409-45D0-61B8AEE904B8}"/>
                  </a:ext>
                </a:extLst>
              </p:cNvPr>
              <p:cNvPicPr>
                <a:picLocks noChangeAspect="1"/>
              </p:cNvPicPr>
              <p:nvPr/>
            </p:nvPicPr>
            <p:blipFill>
              <a:blip r:embed="rId3"/>
              <a:stretch>
                <a:fillRect/>
              </a:stretch>
            </p:blipFill>
            <p:spPr>
              <a:xfrm>
                <a:off x="1237429" y="3681836"/>
                <a:ext cx="712520" cy="442271"/>
              </a:xfrm>
              <a:prstGeom prst="rect">
                <a:avLst/>
              </a:prstGeom>
              <a:ln>
                <a:solidFill>
                  <a:srgbClr val="2C3747"/>
                </a:solidFill>
              </a:ln>
            </p:spPr>
          </p:pic>
          <p:sp>
            <p:nvSpPr>
              <p:cNvPr id="12" name="TextBox 11">
                <a:extLst>
                  <a:ext uri="{FF2B5EF4-FFF2-40B4-BE49-F238E27FC236}">
                    <a16:creationId xmlns:a16="http://schemas.microsoft.com/office/drawing/2014/main" id="{0C600D5E-EF00-EF7E-1377-7BFF83AAE629}"/>
                  </a:ext>
                </a:extLst>
              </p:cNvPr>
              <p:cNvSpPr txBox="1"/>
              <p:nvPr/>
            </p:nvSpPr>
            <p:spPr>
              <a:xfrm>
                <a:off x="1015088" y="5351517"/>
                <a:ext cx="1462959" cy="475521"/>
              </a:xfrm>
              <a:prstGeom prst="rect">
                <a:avLst/>
              </a:prstGeom>
              <a:noFill/>
            </p:spPr>
            <p:txBody>
              <a:bodyPr wrap="square" rtlCol="0">
                <a:spAutoFit/>
              </a:bodyPr>
              <a:lstStyle/>
              <a:p>
                <a:pPr algn="ctr"/>
                <a:r>
                  <a:rPr lang="en-US" sz="1200" dirty="0"/>
                  <a:t>Singapore-based Wallet</a:t>
                </a:r>
              </a:p>
            </p:txBody>
          </p:sp>
          <p:pic>
            <p:nvPicPr>
              <p:cNvPr id="13" name="Picture 12">
                <a:extLst>
                  <a:ext uri="{FF2B5EF4-FFF2-40B4-BE49-F238E27FC236}">
                    <a16:creationId xmlns:a16="http://schemas.microsoft.com/office/drawing/2014/main" id="{43A50106-2F10-2977-3D9A-5EB665CA3470}"/>
                  </a:ext>
                </a:extLst>
              </p:cNvPr>
              <p:cNvPicPr>
                <a:picLocks noChangeAspect="1"/>
              </p:cNvPicPr>
              <p:nvPr/>
            </p:nvPicPr>
            <p:blipFill>
              <a:blip r:embed="rId4"/>
              <a:stretch>
                <a:fillRect/>
              </a:stretch>
            </p:blipFill>
            <p:spPr>
              <a:xfrm>
                <a:off x="4285872" y="3818453"/>
                <a:ext cx="1048304" cy="339704"/>
              </a:xfrm>
              <a:prstGeom prst="rect">
                <a:avLst/>
              </a:prstGeom>
            </p:spPr>
          </p:pic>
          <p:grpSp>
            <p:nvGrpSpPr>
              <p:cNvPr id="14" name="Group 13">
                <a:extLst>
                  <a:ext uri="{FF2B5EF4-FFF2-40B4-BE49-F238E27FC236}">
                    <a16:creationId xmlns:a16="http://schemas.microsoft.com/office/drawing/2014/main" id="{D1052A5B-B711-1CF8-1A1D-5D96B073A6E5}"/>
                  </a:ext>
                </a:extLst>
              </p:cNvPr>
              <p:cNvGrpSpPr/>
              <p:nvPr/>
            </p:nvGrpSpPr>
            <p:grpSpPr>
              <a:xfrm>
                <a:off x="4508725" y="4353912"/>
                <a:ext cx="707893" cy="768690"/>
                <a:chOff x="8131307" y="3936660"/>
                <a:chExt cx="1869943" cy="2111715"/>
              </a:xfrm>
            </p:grpSpPr>
            <p:sp>
              <p:nvSpPr>
                <p:cNvPr id="33" name="Rectangle 32">
                  <a:extLst>
                    <a:ext uri="{FF2B5EF4-FFF2-40B4-BE49-F238E27FC236}">
                      <a16:creationId xmlns:a16="http://schemas.microsoft.com/office/drawing/2014/main" id="{5ED62AA5-A3C5-5E10-F005-6CFA8646BDBE}"/>
                    </a:ext>
                  </a:extLst>
                </p:cNvPr>
                <p:cNvSpPr/>
                <p:nvPr/>
              </p:nvSpPr>
              <p:spPr>
                <a:xfrm>
                  <a:off x="8131307" y="3936660"/>
                  <a:ext cx="1869943" cy="211171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34" name="Picture 33">
                  <a:extLst>
                    <a:ext uri="{FF2B5EF4-FFF2-40B4-BE49-F238E27FC236}">
                      <a16:creationId xmlns:a16="http://schemas.microsoft.com/office/drawing/2014/main" id="{6CB4BD9A-4AC0-EAF3-F349-BDE2E1B559AD}"/>
                    </a:ext>
                  </a:extLst>
                </p:cNvPr>
                <p:cNvPicPr>
                  <a:picLocks noChangeAspect="1"/>
                </p:cNvPicPr>
                <p:nvPr/>
              </p:nvPicPr>
              <p:blipFill>
                <a:blip r:embed="rId5"/>
                <a:stretch>
                  <a:fillRect/>
                </a:stretch>
              </p:blipFill>
              <p:spPr>
                <a:xfrm>
                  <a:off x="8192235" y="4021528"/>
                  <a:ext cx="1748086" cy="1940432"/>
                </a:xfrm>
                <a:prstGeom prst="rect">
                  <a:avLst/>
                </a:prstGeom>
              </p:spPr>
            </p:pic>
          </p:grpSp>
          <p:sp>
            <p:nvSpPr>
              <p:cNvPr id="15" name="Hexagon 14">
                <a:extLst>
                  <a:ext uri="{FF2B5EF4-FFF2-40B4-BE49-F238E27FC236}">
                    <a16:creationId xmlns:a16="http://schemas.microsoft.com/office/drawing/2014/main" id="{3A483D5F-78E3-2F0F-1D73-8F4AF4DC9519}"/>
                  </a:ext>
                </a:extLst>
              </p:cNvPr>
              <p:cNvSpPr/>
              <p:nvPr/>
            </p:nvSpPr>
            <p:spPr>
              <a:xfrm>
                <a:off x="2971297" y="3843762"/>
                <a:ext cx="1336904" cy="1247236"/>
              </a:xfrm>
              <a:prstGeom prst="hexagon">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19" name="Picture 18">
                <a:extLst>
                  <a:ext uri="{FF2B5EF4-FFF2-40B4-BE49-F238E27FC236}">
                    <a16:creationId xmlns:a16="http://schemas.microsoft.com/office/drawing/2014/main" id="{AA063294-AA30-9514-4CE0-9357D80B4334}"/>
                  </a:ext>
                </a:extLst>
              </p:cNvPr>
              <p:cNvPicPr>
                <a:picLocks noChangeAspect="1"/>
              </p:cNvPicPr>
              <p:nvPr/>
            </p:nvPicPr>
            <p:blipFill>
              <a:blip r:embed="rId6"/>
              <a:stretch>
                <a:fillRect/>
              </a:stretch>
            </p:blipFill>
            <p:spPr>
              <a:xfrm>
                <a:off x="3183785" y="4365018"/>
                <a:ext cx="876742" cy="278365"/>
              </a:xfrm>
              <a:prstGeom prst="rect">
                <a:avLst/>
              </a:prstGeom>
            </p:spPr>
          </p:pic>
          <p:pic>
            <p:nvPicPr>
              <p:cNvPr id="20" name="Picture 19">
                <a:extLst>
                  <a:ext uri="{FF2B5EF4-FFF2-40B4-BE49-F238E27FC236}">
                    <a16:creationId xmlns:a16="http://schemas.microsoft.com/office/drawing/2014/main" id="{A64963A6-B5EF-6C96-100D-215AC148D364}"/>
                  </a:ext>
                </a:extLst>
              </p:cNvPr>
              <p:cNvPicPr>
                <a:picLocks noChangeAspect="1"/>
              </p:cNvPicPr>
              <p:nvPr/>
            </p:nvPicPr>
            <p:blipFill>
              <a:blip r:embed="rId7"/>
              <a:stretch>
                <a:fillRect/>
              </a:stretch>
            </p:blipFill>
            <p:spPr>
              <a:xfrm>
                <a:off x="1615547" y="4732025"/>
                <a:ext cx="708008" cy="176480"/>
              </a:xfrm>
              <a:prstGeom prst="rect">
                <a:avLst/>
              </a:prstGeom>
            </p:spPr>
          </p:pic>
          <p:pic>
            <p:nvPicPr>
              <p:cNvPr id="21" name="Picture 20">
                <a:extLst>
                  <a:ext uri="{FF2B5EF4-FFF2-40B4-BE49-F238E27FC236}">
                    <a16:creationId xmlns:a16="http://schemas.microsoft.com/office/drawing/2014/main" id="{A499B1B2-D195-A082-4B7E-8B21CAD6BCDA}"/>
                  </a:ext>
                </a:extLst>
              </p:cNvPr>
              <p:cNvPicPr>
                <a:picLocks noChangeAspect="1"/>
              </p:cNvPicPr>
              <p:nvPr/>
            </p:nvPicPr>
            <p:blipFill rotWithShape="1">
              <a:blip r:embed="rId8"/>
              <a:srcRect l="38085" t="8017" r="38126" b="8017"/>
              <a:stretch/>
            </p:blipFill>
            <p:spPr>
              <a:xfrm>
                <a:off x="6872602" y="2997452"/>
                <a:ext cx="427423" cy="713863"/>
              </a:xfrm>
              <a:prstGeom prst="rect">
                <a:avLst/>
              </a:prstGeom>
            </p:spPr>
          </p:pic>
          <p:pic>
            <p:nvPicPr>
              <p:cNvPr id="27" name="Picture 26">
                <a:extLst>
                  <a:ext uri="{FF2B5EF4-FFF2-40B4-BE49-F238E27FC236}">
                    <a16:creationId xmlns:a16="http://schemas.microsoft.com/office/drawing/2014/main" id="{55E34853-ADFB-99B6-4E9A-58B1A4215858}"/>
                  </a:ext>
                </a:extLst>
              </p:cNvPr>
              <p:cNvPicPr>
                <a:picLocks noChangeAspect="1"/>
              </p:cNvPicPr>
              <p:nvPr/>
            </p:nvPicPr>
            <p:blipFill>
              <a:blip r:embed="rId9"/>
              <a:stretch>
                <a:fillRect/>
              </a:stretch>
            </p:blipFill>
            <p:spPr>
              <a:xfrm>
                <a:off x="6266773" y="2388940"/>
                <a:ext cx="690536" cy="428626"/>
              </a:xfrm>
              <a:prstGeom prst="rect">
                <a:avLst/>
              </a:prstGeom>
              <a:ln>
                <a:solidFill>
                  <a:srgbClr val="161F2C"/>
                </a:solidFill>
              </a:ln>
            </p:spPr>
          </p:pic>
          <p:pic>
            <p:nvPicPr>
              <p:cNvPr id="28" name="Picture 27">
                <a:extLst>
                  <a:ext uri="{FF2B5EF4-FFF2-40B4-BE49-F238E27FC236}">
                    <a16:creationId xmlns:a16="http://schemas.microsoft.com/office/drawing/2014/main" id="{09ED2A21-8879-9B4D-5939-65001FA8378C}"/>
                  </a:ext>
                </a:extLst>
              </p:cNvPr>
              <p:cNvPicPr>
                <a:picLocks noChangeAspect="1"/>
              </p:cNvPicPr>
              <p:nvPr/>
            </p:nvPicPr>
            <p:blipFill>
              <a:blip r:embed="rId10"/>
              <a:stretch>
                <a:fillRect/>
              </a:stretch>
            </p:blipFill>
            <p:spPr>
              <a:xfrm>
                <a:off x="7333478" y="3048438"/>
                <a:ext cx="1554781" cy="587942"/>
              </a:xfrm>
              <a:prstGeom prst="rect">
                <a:avLst/>
              </a:prstGeom>
            </p:spPr>
          </p:pic>
          <p:sp>
            <p:nvSpPr>
              <p:cNvPr id="29" name="TextBox 28">
                <a:extLst>
                  <a:ext uri="{FF2B5EF4-FFF2-40B4-BE49-F238E27FC236}">
                    <a16:creationId xmlns:a16="http://schemas.microsoft.com/office/drawing/2014/main" id="{FEAE5C7C-FA6D-9364-7176-D3FB5FDC5BFE}"/>
                  </a:ext>
                </a:extLst>
              </p:cNvPr>
              <p:cNvSpPr txBox="1"/>
              <p:nvPr/>
            </p:nvSpPr>
            <p:spPr>
              <a:xfrm>
                <a:off x="6265203" y="3738445"/>
                <a:ext cx="2928890" cy="302009"/>
              </a:xfrm>
              <a:prstGeom prst="rect">
                <a:avLst/>
              </a:prstGeom>
              <a:noFill/>
            </p:spPr>
            <p:txBody>
              <a:bodyPr wrap="square" rtlCol="0">
                <a:spAutoFit/>
              </a:bodyPr>
              <a:lstStyle/>
              <a:p>
                <a:pPr algn="ctr"/>
                <a:r>
                  <a:rPr lang="en-US" sz="1200" dirty="0"/>
                  <a:t>Myanmar-based Wallet</a:t>
                </a:r>
              </a:p>
            </p:txBody>
          </p:sp>
          <p:pic>
            <p:nvPicPr>
              <p:cNvPr id="30" name="Picture 29">
                <a:extLst>
                  <a:ext uri="{FF2B5EF4-FFF2-40B4-BE49-F238E27FC236}">
                    <a16:creationId xmlns:a16="http://schemas.microsoft.com/office/drawing/2014/main" id="{60819425-44A0-7236-A0D2-888EED252D2C}"/>
                  </a:ext>
                </a:extLst>
              </p:cNvPr>
              <p:cNvPicPr>
                <a:picLocks noChangeAspect="1"/>
              </p:cNvPicPr>
              <p:nvPr/>
            </p:nvPicPr>
            <p:blipFill>
              <a:blip r:embed="rId11"/>
              <a:stretch>
                <a:fillRect/>
              </a:stretch>
            </p:blipFill>
            <p:spPr>
              <a:xfrm>
                <a:off x="6172547" y="4535885"/>
                <a:ext cx="700056" cy="425780"/>
              </a:xfrm>
              <a:prstGeom prst="rect">
                <a:avLst/>
              </a:prstGeom>
              <a:ln>
                <a:solidFill>
                  <a:srgbClr val="161F2C"/>
                </a:solidFill>
              </a:ln>
            </p:spPr>
          </p:pic>
          <p:pic>
            <p:nvPicPr>
              <p:cNvPr id="31" name="Picture 30">
                <a:extLst>
                  <a:ext uri="{FF2B5EF4-FFF2-40B4-BE49-F238E27FC236}">
                    <a16:creationId xmlns:a16="http://schemas.microsoft.com/office/drawing/2014/main" id="{92025487-B318-63AB-65FA-FDDCA67F426F}"/>
                  </a:ext>
                </a:extLst>
              </p:cNvPr>
              <p:cNvPicPr>
                <a:picLocks noChangeAspect="1"/>
              </p:cNvPicPr>
              <p:nvPr/>
            </p:nvPicPr>
            <p:blipFill>
              <a:blip r:embed="rId12"/>
              <a:stretch>
                <a:fillRect/>
              </a:stretch>
            </p:blipFill>
            <p:spPr>
              <a:xfrm>
                <a:off x="7711567" y="5014232"/>
                <a:ext cx="1222886" cy="598109"/>
              </a:xfrm>
              <a:prstGeom prst="rect">
                <a:avLst/>
              </a:prstGeom>
            </p:spPr>
          </p:pic>
          <p:sp>
            <p:nvSpPr>
              <p:cNvPr id="32" name="TextBox 31">
                <a:extLst>
                  <a:ext uri="{FF2B5EF4-FFF2-40B4-BE49-F238E27FC236}">
                    <a16:creationId xmlns:a16="http://schemas.microsoft.com/office/drawing/2014/main" id="{87463DC2-C73A-20C5-3B8B-84EA3D955A76}"/>
                  </a:ext>
                </a:extLst>
              </p:cNvPr>
              <p:cNvSpPr txBox="1"/>
              <p:nvPr/>
            </p:nvSpPr>
            <p:spPr>
              <a:xfrm>
                <a:off x="6147003" y="5799612"/>
                <a:ext cx="2928890" cy="302009"/>
              </a:xfrm>
              <a:prstGeom prst="rect">
                <a:avLst/>
              </a:prstGeom>
              <a:noFill/>
            </p:spPr>
            <p:txBody>
              <a:bodyPr wrap="square" rtlCol="0">
                <a:spAutoFit/>
              </a:bodyPr>
              <a:lstStyle/>
              <a:p>
                <a:pPr algn="ctr"/>
                <a:r>
                  <a:rPr lang="en-US" sz="1200" dirty="0"/>
                  <a:t>Philippines-based Wallet</a:t>
                </a:r>
              </a:p>
            </p:txBody>
          </p:sp>
        </p:grpSp>
        <p:sp>
          <p:nvSpPr>
            <p:cNvPr id="43" name="Rounded Rectangle 39">
              <a:extLst>
                <a:ext uri="{FF2B5EF4-FFF2-40B4-BE49-F238E27FC236}">
                  <a16:creationId xmlns:a16="http://schemas.microsoft.com/office/drawing/2014/main" id="{4072BBCD-7D95-DC56-348E-BA3E1B651931}"/>
                </a:ext>
              </a:extLst>
            </p:cNvPr>
            <p:cNvSpPr/>
            <p:nvPr/>
          </p:nvSpPr>
          <p:spPr>
            <a:xfrm>
              <a:off x="8367291" y="1638301"/>
              <a:ext cx="2863083" cy="4394288"/>
            </a:xfrm>
            <a:prstGeom prst="roundRect">
              <a:avLst>
                <a:gd name="adj" fmla="val 1945"/>
              </a:avLst>
            </a:prstGeom>
            <a:gradFill>
              <a:gsLst>
                <a:gs pos="0">
                  <a:srgbClr val="7030A0"/>
                </a:gs>
                <a:gs pos="100000">
                  <a:srgbClr val="678DC6"/>
                </a:gs>
              </a:gsLst>
              <a:lin ang="81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45" name="Picture 44">
              <a:extLst>
                <a:ext uri="{FF2B5EF4-FFF2-40B4-BE49-F238E27FC236}">
                  <a16:creationId xmlns:a16="http://schemas.microsoft.com/office/drawing/2014/main" id="{9B980D5A-6261-F193-7CEF-C97E0C5B2BD8}"/>
                </a:ext>
              </a:extLst>
            </p:cNvPr>
            <p:cNvPicPr>
              <a:picLocks noChangeAspect="1"/>
            </p:cNvPicPr>
            <p:nvPr/>
          </p:nvPicPr>
          <p:blipFill>
            <a:blip r:embed="rId13"/>
            <a:stretch>
              <a:fillRect/>
            </a:stretch>
          </p:blipFill>
          <p:spPr>
            <a:xfrm>
              <a:off x="8466887" y="1771518"/>
              <a:ext cx="2646038" cy="4142524"/>
            </a:xfrm>
            <a:prstGeom prst="rect">
              <a:avLst/>
            </a:prstGeom>
          </p:spPr>
        </p:pic>
        <p:cxnSp>
          <p:nvCxnSpPr>
            <p:cNvPr id="47" name="Connector: Elbow 46">
              <a:extLst>
                <a:ext uri="{FF2B5EF4-FFF2-40B4-BE49-F238E27FC236}">
                  <a16:creationId xmlns:a16="http://schemas.microsoft.com/office/drawing/2014/main" id="{1A87B0C3-73AC-1596-9C24-8778D66A61BC}"/>
                </a:ext>
              </a:extLst>
            </p:cNvPr>
            <p:cNvCxnSpPr>
              <a:cxnSpLocks/>
              <a:stCxn id="10" idx="3"/>
              <a:endCxn id="8" idx="1"/>
            </p:cNvCxnSpPr>
            <p:nvPr/>
          </p:nvCxnSpPr>
          <p:spPr>
            <a:xfrm flipV="1">
              <a:off x="4794322" y="2853546"/>
              <a:ext cx="316354" cy="1133758"/>
            </a:xfrm>
            <a:prstGeom prst="bent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D7A31E9D-CE91-7167-11C3-9D3A409B2768}"/>
                </a:ext>
              </a:extLst>
            </p:cNvPr>
            <p:cNvCxnSpPr>
              <a:cxnSpLocks/>
              <a:stCxn id="10" idx="3"/>
              <a:endCxn id="9" idx="1"/>
            </p:cNvCxnSpPr>
            <p:nvPr/>
          </p:nvCxnSpPr>
          <p:spPr>
            <a:xfrm>
              <a:off x="4794322" y="3987304"/>
              <a:ext cx="316354" cy="791124"/>
            </a:xfrm>
            <a:prstGeom prst="bentConnector3">
              <a:avLst>
                <a:gd name="adj1" fmla="val 50000"/>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86E1697A-4778-4027-A2EB-FDAD280D0162}"/>
                </a:ext>
              </a:extLst>
            </p:cNvPr>
            <p:cNvPicPr>
              <a:picLocks noChangeAspect="1"/>
            </p:cNvPicPr>
            <p:nvPr/>
          </p:nvPicPr>
          <p:blipFill>
            <a:blip r:embed="rId14"/>
            <a:stretch>
              <a:fillRect/>
            </a:stretch>
          </p:blipFill>
          <p:spPr>
            <a:xfrm>
              <a:off x="3105704" y="2030023"/>
              <a:ext cx="1037333" cy="1037333"/>
            </a:xfrm>
            <a:prstGeom prst="rect">
              <a:avLst/>
            </a:prstGeom>
          </p:spPr>
        </p:pic>
        <p:pic>
          <p:nvPicPr>
            <p:cNvPr id="52" name="Picture 51">
              <a:extLst>
                <a:ext uri="{FF2B5EF4-FFF2-40B4-BE49-F238E27FC236}">
                  <a16:creationId xmlns:a16="http://schemas.microsoft.com/office/drawing/2014/main" id="{6AF7C7DA-27A7-944E-4967-EC651ABA4D2E}"/>
                </a:ext>
              </a:extLst>
            </p:cNvPr>
            <p:cNvPicPr>
              <a:picLocks noChangeAspect="1"/>
            </p:cNvPicPr>
            <p:nvPr/>
          </p:nvPicPr>
          <p:blipFill rotWithShape="1">
            <a:blip r:embed="rId8"/>
            <a:srcRect l="38085" t="8017" r="38126" b="8017"/>
            <a:stretch/>
          </p:blipFill>
          <p:spPr>
            <a:xfrm>
              <a:off x="6028592" y="4469547"/>
              <a:ext cx="372766" cy="654747"/>
            </a:xfrm>
            <a:prstGeom prst="rect">
              <a:avLst/>
            </a:prstGeom>
          </p:spPr>
        </p:pic>
      </p:grpSp>
    </p:spTree>
    <p:extLst>
      <p:ext uri="{BB962C8B-B14F-4D97-AF65-F5344CB8AC3E}">
        <p14:creationId xmlns:p14="http://schemas.microsoft.com/office/powerpoint/2010/main" val="1400608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Innovations</a:t>
            </a:r>
            <a:endParaRPr lang="en-US" sz="66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20</a:t>
            </a:fld>
            <a:endParaRPr lang="en-US"/>
          </a:p>
        </p:txBody>
      </p:sp>
      <p:sp>
        <p:nvSpPr>
          <p:cNvPr id="3" name="Oval 2">
            <a:extLst>
              <a:ext uri="{FF2B5EF4-FFF2-40B4-BE49-F238E27FC236}">
                <a16:creationId xmlns:a16="http://schemas.microsoft.com/office/drawing/2014/main" id="{5B3B6A02-B5C3-64E9-1760-54D69C5A8B21}"/>
              </a:ext>
            </a:extLst>
          </p:cNvPr>
          <p:cNvSpPr>
            <a:spLocks noChangeAspect="1"/>
          </p:cNvSpPr>
          <p:nvPr/>
        </p:nvSpPr>
        <p:spPr>
          <a:xfrm>
            <a:off x="2069432" y="3821611"/>
            <a:ext cx="1612231" cy="161223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7" name="Oval 6">
            <a:extLst>
              <a:ext uri="{FF2B5EF4-FFF2-40B4-BE49-F238E27FC236}">
                <a16:creationId xmlns:a16="http://schemas.microsoft.com/office/drawing/2014/main" id="{D9491437-B206-C50C-B159-FAD7B98A6E05}"/>
              </a:ext>
            </a:extLst>
          </p:cNvPr>
          <p:cNvSpPr>
            <a:spLocks noChangeAspect="1"/>
          </p:cNvSpPr>
          <p:nvPr/>
        </p:nvSpPr>
        <p:spPr>
          <a:xfrm>
            <a:off x="2069431" y="6794715"/>
            <a:ext cx="1612231" cy="161223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8" name="Oval 7">
            <a:extLst>
              <a:ext uri="{FF2B5EF4-FFF2-40B4-BE49-F238E27FC236}">
                <a16:creationId xmlns:a16="http://schemas.microsoft.com/office/drawing/2014/main" id="{0C73B769-32CE-4912-FEDE-CDEAC5E4D27C}"/>
              </a:ext>
            </a:extLst>
          </p:cNvPr>
          <p:cNvSpPr>
            <a:spLocks noChangeAspect="1"/>
          </p:cNvSpPr>
          <p:nvPr/>
        </p:nvSpPr>
        <p:spPr>
          <a:xfrm>
            <a:off x="2069431" y="9767819"/>
            <a:ext cx="1612231" cy="161223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9" name="TextBox 8">
            <a:extLst>
              <a:ext uri="{FF2B5EF4-FFF2-40B4-BE49-F238E27FC236}">
                <a16:creationId xmlns:a16="http://schemas.microsoft.com/office/drawing/2014/main" id="{EAE8EA03-2861-76BE-E846-07A2FC00195D}"/>
              </a:ext>
            </a:extLst>
          </p:cNvPr>
          <p:cNvSpPr txBox="1"/>
          <p:nvPr/>
        </p:nvSpPr>
        <p:spPr>
          <a:xfrm>
            <a:off x="4282594" y="4115320"/>
            <a:ext cx="9937259" cy="830997"/>
          </a:xfrm>
          <a:prstGeom prst="rect">
            <a:avLst/>
          </a:prstGeom>
          <a:noFill/>
        </p:spPr>
        <p:txBody>
          <a:bodyPr wrap="square" anchor="ctr">
            <a:spAutoFit/>
          </a:bodyPr>
          <a:lstStyle/>
          <a:p>
            <a:r>
              <a:rPr lang="en-US" sz="4800" dirty="0">
                <a:solidFill>
                  <a:srgbClr val="00B0F0"/>
                </a:solidFill>
                <a:latin typeface="Calibri" panose="020F0502020204030204" pitchFamily="34" charset="0"/>
                <a:cs typeface="Calibri" panose="020F0502020204030204" pitchFamily="34" charset="0"/>
              </a:rPr>
              <a:t> Cross Network Provider (CNP)</a:t>
            </a:r>
          </a:p>
        </p:txBody>
      </p:sp>
      <p:sp>
        <p:nvSpPr>
          <p:cNvPr id="11" name="TextBox 10">
            <a:extLst>
              <a:ext uri="{FF2B5EF4-FFF2-40B4-BE49-F238E27FC236}">
                <a16:creationId xmlns:a16="http://schemas.microsoft.com/office/drawing/2014/main" id="{02E1BE80-5572-E969-5C1B-4D32E2D0B4D1}"/>
              </a:ext>
            </a:extLst>
          </p:cNvPr>
          <p:cNvSpPr txBox="1"/>
          <p:nvPr/>
        </p:nvSpPr>
        <p:spPr>
          <a:xfrm>
            <a:off x="4282594" y="7185331"/>
            <a:ext cx="9937259" cy="830997"/>
          </a:xfrm>
          <a:prstGeom prst="rect">
            <a:avLst/>
          </a:prstGeom>
          <a:noFill/>
        </p:spPr>
        <p:txBody>
          <a:bodyPr wrap="square" anchor="ctr">
            <a:spAutoFit/>
          </a:bodyPr>
          <a:lstStyle/>
          <a:p>
            <a:r>
              <a:rPr lang="en-US" sz="4800" dirty="0">
                <a:solidFill>
                  <a:srgbClr val="00B0F0"/>
                </a:solidFill>
                <a:latin typeface="Calibri" panose="020F0502020204030204" pitchFamily="34" charset="0"/>
                <a:cs typeface="Calibri" panose="020F0502020204030204" pitchFamily="34" charset="0"/>
              </a:rPr>
              <a:t> Multiple Alias Oracle</a:t>
            </a:r>
          </a:p>
        </p:txBody>
      </p:sp>
      <p:sp>
        <p:nvSpPr>
          <p:cNvPr id="12" name="TextBox 11">
            <a:extLst>
              <a:ext uri="{FF2B5EF4-FFF2-40B4-BE49-F238E27FC236}">
                <a16:creationId xmlns:a16="http://schemas.microsoft.com/office/drawing/2014/main" id="{71944904-75DF-020F-C4D9-EF90B0876249}"/>
              </a:ext>
            </a:extLst>
          </p:cNvPr>
          <p:cNvSpPr txBox="1"/>
          <p:nvPr/>
        </p:nvSpPr>
        <p:spPr>
          <a:xfrm>
            <a:off x="4282594" y="10158435"/>
            <a:ext cx="9937259" cy="830997"/>
          </a:xfrm>
          <a:prstGeom prst="rect">
            <a:avLst/>
          </a:prstGeom>
          <a:noFill/>
        </p:spPr>
        <p:txBody>
          <a:bodyPr wrap="square" anchor="ctr">
            <a:spAutoFit/>
          </a:bodyPr>
          <a:lstStyle/>
          <a:p>
            <a:r>
              <a:rPr lang="en-US" sz="4800" dirty="0">
                <a:solidFill>
                  <a:srgbClr val="00B0F0"/>
                </a:solidFill>
                <a:latin typeface="Calibri" panose="020F0502020204030204" pitchFamily="34" charset="0"/>
                <a:cs typeface="Calibri" panose="020F0502020204030204" pitchFamily="34" charset="0"/>
              </a:rPr>
              <a:t> Settlement Model #2 (MVP)</a:t>
            </a:r>
          </a:p>
        </p:txBody>
      </p:sp>
      <p:pic>
        <p:nvPicPr>
          <p:cNvPr id="2" name="Picture 5" descr="Icon&#10;&#10;Description automatically generated">
            <a:extLst>
              <a:ext uri="{FF2B5EF4-FFF2-40B4-BE49-F238E27FC236}">
                <a16:creationId xmlns:a16="http://schemas.microsoft.com/office/drawing/2014/main" id="{9E36E768-0DCB-B1A8-4CF0-61563C58DB1F}"/>
              </a:ext>
            </a:extLst>
          </p:cNvPr>
          <p:cNvPicPr>
            <a:picLocks noChangeAspect="1"/>
          </p:cNvPicPr>
          <p:nvPr/>
        </p:nvPicPr>
        <p:blipFill>
          <a:blip r:embed="rId2"/>
          <a:stretch>
            <a:fillRect/>
          </a:stretch>
        </p:blipFill>
        <p:spPr>
          <a:xfrm>
            <a:off x="2243833" y="4033549"/>
            <a:ext cx="1160736" cy="1160586"/>
          </a:xfrm>
          <a:prstGeom prst="rect">
            <a:avLst/>
          </a:prstGeom>
        </p:spPr>
      </p:pic>
      <p:pic>
        <p:nvPicPr>
          <p:cNvPr id="6" name="Picture 9">
            <a:extLst>
              <a:ext uri="{FF2B5EF4-FFF2-40B4-BE49-F238E27FC236}">
                <a16:creationId xmlns:a16="http://schemas.microsoft.com/office/drawing/2014/main" id="{D308074F-ACEF-409D-DE69-8FDA707D3697}"/>
              </a:ext>
            </a:extLst>
          </p:cNvPr>
          <p:cNvPicPr>
            <a:picLocks noChangeAspect="1"/>
          </p:cNvPicPr>
          <p:nvPr/>
        </p:nvPicPr>
        <p:blipFill>
          <a:blip r:embed="rId3"/>
          <a:stretch>
            <a:fillRect/>
          </a:stretch>
        </p:blipFill>
        <p:spPr>
          <a:xfrm>
            <a:off x="2233072" y="6986210"/>
            <a:ext cx="1243553" cy="1219201"/>
          </a:xfrm>
          <a:prstGeom prst="rect">
            <a:avLst/>
          </a:prstGeom>
        </p:spPr>
      </p:pic>
      <p:pic>
        <p:nvPicPr>
          <p:cNvPr id="10" name="Picture 12">
            <a:extLst>
              <a:ext uri="{FF2B5EF4-FFF2-40B4-BE49-F238E27FC236}">
                <a16:creationId xmlns:a16="http://schemas.microsoft.com/office/drawing/2014/main" id="{658A7A62-04E3-BA42-0A8A-3BA9A407D813}"/>
              </a:ext>
            </a:extLst>
          </p:cNvPr>
          <p:cNvPicPr>
            <a:picLocks noChangeAspect="1"/>
          </p:cNvPicPr>
          <p:nvPr/>
        </p:nvPicPr>
        <p:blipFill>
          <a:blip r:embed="rId4"/>
          <a:stretch>
            <a:fillRect/>
          </a:stretch>
        </p:blipFill>
        <p:spPr>
          <a:xfrm>
            <a:off x="2233071" y="9961637"/>
            <a:ext cx="1267746" cy="1219202"/>
          </a:xfrm>
          <a:prstGeom prst="rect">
            <a:avLst/>
          </a:prstGeom>
        </p:spPr>
      </p:pic>
    </p:spTree>
    <p:extLst>
      <p:ext uri="{BB962C8B-B14F-4D97-AF65-F5344CB8AC3E}">
        <p14:creationId xmlns:p14="http://schemas.microsoft.com/office/powerpoint/2010/main" val="1495762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785A4B-589A-4560-87B7-BB12B6398CC4}"/>
              </a:ext>
            </a:extLst>
          </p:cNvPr>
          <p:cNvSpPr>
            <a:spLocks noGrp="1"/>
          </p:cNvSpPr>
          <p:nvPr>
            <p:ph type="sldNum" sz="quarter" idx="12"/>
          </p:nvPr>
        </p:nvSpPr>
        <p:spPr/>
        <p:txBody>
          <a:bodyPr/>
          <a:lstStyle/>
          <a:p>
            <a:fld id="{20AF9D7A-5BEE-9245-944A-197F51D542D9}" type="slidenum">
              <a:rPr lang="en-US" smtClean="0"/>
              <a:t>21</a:t>
            </a:fld>
            <a:endParaRPr lang="en-US"/>
          </a:p>
        </p:txBody>
      </p:sp>
      <p:sp>
        <p:nvSpPr>
          <p:cNvPr id="7" name="Title 23">
            <a:extLst>
              <a:ext uri="{FF2B5EF4-FFF2-40B4-BE49-F238E27FC236}">
                <a16:creationId xmlns:a16="http://schemas.microsoft.com/office/drawing/2014/main" id="{8E72B8CA-5D25-4667-BF93-EBB62D1F54DD}"/>
              </a:ext>
            </a:extLst>
          </p:cNvPr>
          <p:cNvSpPr txBox="1">
            <a:spLocks noGrp="1"/>
          </p:cNvSpPr>
          <p:nvPr>
            <p:ph type="title"/>
          </p:nvPr>
        </p:nvSpPr>
        <p:spPr>
          <a:xfrm>
            <a:off x="1893077" y="8024326"/>
            <a:ext cx="16506890" cy="20717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r>
              <a:rPr lang="en-US" sz="10000" dirty="0">
                <a:solidFill>
                  <a:srgbClr val="00B0F0"/>
                </a:solidFill>
                <a:latin typeface="Calibri" panose="020F0502020204030204" pitchFamily="34" charset="0"/>
                <a:cs typeface="Calibri" panose="020F0502020204030204" pitchFamily="34" charset="0"/>
              </a:rPr>
              <a:t>Cross Network Provider (CNP)</a:t>
            </a:r>
          </a:p>
        </p:txBody>
      </p:sp>
      <p:sp>
        <p:nvSpPr>
          <p:cNvPr id="2" name="Text Placeholder 2">
            <a:extLst>
              <a:ext uri="{FF2B5EF4-FFF2-40B4-BE49-F238E27FC236}">
                <a16:creationId xmlns:a16="http://schemas.microsoft.com/office/drawing/2014/main" id="{1CB8FB7A-3358-3851-8E4C-AD608D6F7006}"/>
              </a:ext>
            </a:extLst>
          </p:cNvPr>
          <p:cNvSpPr>
            <a:spLocks noGrp="1"/>
          </p:cNvSpPr>
          <p:nvPr>
            <p:ph type="body" idx="1"/>
          </p:nvPr>
        </p:nvSpPr>
        <p:spPr>
          <a:xfrm>
            <a:off x="1893077" y="10212773"/>
            <a:ext cx="20817480" cy="1627999"/>
          </a:xfrm>
        </p:spPr>
        <p:txBody>
          <a:bodyPr>
            <a:normAutofit fontScale="62500" lnSpcReduction="20000"/>
          </a:bodyPr>
          <a:lstStyle/>
          <a:p>
            <a:pPr>
              <a:lnSpc>
                <a:spcPct val="120000"/>
              </a:lnSpc>
            </a:pPr>
            <a:r>
              <a:rPr lang="en-US" dirty="0">
                <a:latin typeface="Calibri" panose="020F0502020204030204" pitchFamily="34" charset="0"/>
                <a:cs typeface="Calibri" panose="020F0502020204030204" pitchFamily="34" charset="0"/>
              </a:rPr>
              <a:t>An instance of the adapter pattern, used when an incompatible module needs to be integrated with an existing module without making any source code modifications. CNP is needed to route messages between schemes and to act as a proxy for one scheme in the other scheme for non-repudiation checking, liquidity cover, settlement and directory look-up.</a:t>
            </a:r>
          </a:p>
        </p:txBody>
      </p:sp>
    </p:spTree>
    <p:extLst>
      <p:ext uri="{BB962C8B-B14F-4D97-AF65-F5344CB8AC3E}">
        <p14:creationId xmlns:p14="http://schemas.microsoft.com/office/powerpoint/2010/main" val="4142765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What happens in the CNP?</a:t>
            </a:r>
            <a:endParaRPr lang="en-US" sz="66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22</a:t>
            </a:fld>
            <a:endParaRPr lang="en-US"/>
          </a:p>
        </p:txBody>
      </p:sp>
      <p:sp>
        <p:nvSpPr>
          <p:cNvPr id="2" name="Rectangle: Rounded Corners 4">
            <a:extLst>
              <a:ext uri="{FF2B5EF4-FFF2-40B4-BE49-F238E27FC236}">
                <a16:creationId xmlns:a16="http://schemas.microsoft.com/office/drawing/2014/main" id="{D3AA6057-7D69-85FA-FA6D-FF6050C4E08E}"/>
              </a:ext>
            </a:extLst>
          </p:cNvPr>
          <p:cNvSpPr/>
          <p:nvPr/>
        </p:nvSpPr>
        <p:spPr>
          <a:xfrm>
            <a:off x="7163732" y="4050824"/>
            <a:ext cx="10059711" cy="8279280"/>
          </a:xfrm>
          <a:prstGeom prst="roundRect">
            <a:avLst>
              <a:gd name="adj" fmla="val 10356"/>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5BFF6B74-9F12-E671-3A45-0B1A719FE488}"/>
              </a:ext>
            </a:extLst>
          </p:cNvPr>
          <p:cNvSpPr txBox="1"/>
          <p:nvPr/>
        </p:nvSpPr>
        <p:spPr>
          <a:xfrm>
            <a:off x="9400866" y="3103419"/>
            <a:ext cx="5585442" cy="707886"/>
          </a:xfrm>
          <a:prstGeom prst="rect">
            <a:avLst/>
          </a:prstGeom>
          <a:noFill/>
        </p:spPr>
        <p:txBody>
          <a:bodyPr wrap="square" rtlCol="0">
            <a:spAutoFit/>
          </a:bodyPr>
          <a:lstStyle>
            <a:defPPr>
              <a:defRPr lang="en-US"/>
            </a:defPPr>
            <a:lvl1pPr algn="ctr">
              <a:defRPr sz="2400"/>
            </a:lvl1pPr>
          </a:lstStyle>
          <a:p>
            <a:r>
              <a:rPr lang="en-US" sz="4000" b="1" dirty="0">
                <a:latin typeface="Calibri" panose="020F0502020204030204" pitchFamily="34" charset="0"/>
                <a:cs typeface="Calibri" panose="020F0502020204030204" pitchFamily="34" charset="0"/>
              </a:rPr>
              <a:t>Cross Network Provider</a:t>
            </a:r>
          </a:p>
        </p:txBody>
      </p:sp>
      <p:sp>
        <p:nvSpPr>
          <p:cNvPr id="6" name="Rectangle 5">
            <a:extLst>
              <a:ext uri="{FF2B5EF4-FFF2-40B4-BE49-F238E27FC236}">
                <a16:creationId xmlns:a16="http://schemas.microsoft.com/office/drawing/2014/main" id="{D3F53555-1199-0BDE-3FF4-67BC668B273E}"/>
              </a:ext>
            </a:extLst>
          </p:cNvPr>
          <p:cNvSpPr/>
          <p:nvPr/>
        </p:nvSpPr>
        <p:spPr>
          <a:xfrm>
            <a:off x="7799299" y="5276560"/>
            <a:ext cx="2294964" cy="1757083"/>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Calibri" panose="020F0502020204030204" pitchFamily="34" charset="0"/>
                <a:cs typeface="Calibri" panose="020F0502020204030204" pitchFamily="34" charset="0"/>
              </a:rPr>
              <a:t>Convert message format</a:t>
            </a:r>
          </a:p>
        </p:txBody>
      </p:sp>
      <p:sp>
        <p:nvSpPr>
          <p:cNvPr id="7" name="Rectangle 6">
            <a:extLst>
              <a:ext uri="{FF2B5EF4-FFF2-40B4-BE49-F238E27FC236}">
                <a16:creationId xmlns:a16="http://schemas.microsoft.com/office/drawing/2014/main" id="{5BB53BE6-4F9B-5FD6-E6FF-D3C4F8702A76}"/>
              </a:ext>
            </a:extLst>
          </p:cNvPr>
          <p:cNvSpPr/>
          <p:nvPr/>
        </p:nvSpPr>
        <p:spPr>
          <a:xfrm>
            <a:off x="11087199" y="5261899"/>
            <a:ext cx="2294964" cy="1757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Calibri" panose="020F0502020204030204" pitchFamily="34" charset="0"/>
                <a:cs typeface="Calibri" panose="020F0502020204030204" pitchFamily="34" charset="0"/>
              </a:rPr>
              <a:t>Sign message</a:t>
            </a:r>
          </a:p>
        </p:txBody>
      </p:sp>
      <p:sp>
        <p:nvSpPr>
          <p:cNvPr id="8" name="Rectangle 7">
            <a:extLst>
              <a:ext uri="{FF2B5EF4-FFF2-40B4-BE49-F238E27FC236}">
                <a16:creationId xmlns:a16="http://schemas.microsoft.com/office/drawing/2014/main" id="{5D504C96-27D5-5262-4424-0ACF3F6CF49C}"/>
              </a:ext>
            </a:extLst>
          </p:cNvPr>
          <p:cNvSpPr/>
          <p:nvPr/>
        </p:nvSpPr>
        <p:spPr>
          <a:xfrm>
            <a:off x="14375100" y="5229309"/>
            <a:ext cx="2294964" cy="1757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Calibri" panose="020F0502020204030204" pitchFamily="34" charset="0"/>
                <a:cs typeface="Calibri" panose="020F0502020204030204" pitchFamily="34" charset="0"/>
              </a:rPr>
              <a:t>Encrypt message</a:t>
            </a:r>
          </a:p>
        </p:txBody>
      </p:sp>
      <p:sp>
        <p:nvSpPr>
          <p:cNvPr id="10" name="Rectangle 9">
            <a:extLst>
              <a:ext uri="{FF2B5EF4-FFF2-40B4-BE49-F238E27FC236}">
                <a16:creationId xmlns:a16="http://schemas.microsoft.com/office/drawing/2014/main" id="{AB961CB9-0139-0F4D-FF06-AB0347CA955F}"/>
              </a:ext>
            </a:extLst>
          </p:cNvPr>
          <p:cNvSpPr/>
          <p:nvPr/>
        </p:nvSpPr>
        <p:spPr>
          <a:xfrm>
            <a:off x="7799299" y="9588583"/>
            <a:ext cx="2294964" cy="1757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Calibri" panose="020F0502020204030204" pitchFamily="34" charset="0"/>
                <a:cs typeface="Calibri" panose="020F0502020204030204" pitchFamily="34" charset="0"/>
              </a:rPr>
              <a:t>Convert message format</a:t>
            </a:r>
          </a:p>
        </p:txBody>
      </p:sp>
      <p:sp>
        <p:nvSpPr>
          <p:cNvPr id="11" name="Rectangle 10">
            <a:extLst>
              <a:ext uri="{FF2B5EF4-FFF2-40B4-BE49-F238E27FC236}">
                <a16:creationId xmlns:a16="http://schemas.microsoft.com/office/drawing/2014/main" id="{E6E2E46D-1162-97CE-13E8-F299EEC1C891}"/>
              </a:ext>
            </a:extLst>
          </p:cNvPr>
          <p:cNvSpPr/>
          <p:nvPr/>
        </p:nvSpPr>
        <p:spPr>
          <a:xfrm>
            <a:off x="11087199" y="9573922"/>
            <a:ext cx="2294964" cy="1757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Calibri" panose="020F0502020204030204" pitchFamily="34" charset="0"/>
                <a:cs typeface="Calibri" panose="020F0502020204030204" pitchFamily="34" charset="0"/>
              </a:rPr>
              <a:t>Non-repudiation check</a:t>
            </a:r>
          </a:p>
        </p:txBody>
      </p:sp>
      <p:sp>
        <p:nvSpPr>
          <p:cNvPr id="14" name="Rectangle 13">
            <a:extLst>
              <a:ext uri="{FF2B5EF4-FFF2-40B4-BE49-F238E27FC236}">
                <a16:creationId xmlns:a16="http://schemas.microsoft.com/office/drawing/2014/main" id="{20C28737-23B7-3A95-2796-2363440BC70B}"/>
              </a:ext>
            </a:extLst>
          </p:cNvPr>
          <p:cNvSpPr/>
          <p:nvPr/>
        </p:nvSpPr>
        <p:spPr>
          <a:xfrm>
            <a:off x="14375100" y="9541332"/>
            <a:ext cx="2294964" cy="1757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Calibri" panose="020F0502020204030204" pitchFamily="34" charset="0"/>
                <a:cs typeface="Calibri" panose="020F0502020204030204" pitchFamily="34" charset="0"/>
              </a:rPr>
              <a:t>Decrypt message</a:t>
            </a:r>
          </a:p>
        </p:txBody>
      </p:sp>
      <p:pic>
        <p:nvPicPr>
          <p:cNvPr id="15" name="Picture 4" descr="Visa Direct logo | Payments NEXT">
            <a:extLst>
              <a:ext uri="{FF2B5EF4-FFF2-40B4-BE49-F238E27FC236}">
                <a16:creationId xmlns:a16="http://schemas.microsoft.com/office/drawing/2014/main" id="{5EA6F110-1C7D-93C9-3F33-E22AE9EE4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258" y="6668573"/>
            <a:ext cx="2388577" cy="23885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 name="Picture 16">
            <a:extLst>
              <a:ext uri="{FF2B5EF4-FFF2-40B4-BE49-F238E27FC236}">
                <a16:creationId xmlns:a16="http://schemas.microsoft.com/office/drawing/2014/main" id="{6CB66F7C-C4B5-694B-8848-28A6F45A496D}"/>
              </a:ext>
            </a:extLst>
          </p:cNvPr>
          <p:cNvPicPr>
            <a:picLocks noChangeAspect="1"/>
          </p:cNvPicPr>
          <p:nvPr/>
        </p:nvPicPr>
        <p:blipFill rotWithShape="1">
          <a:blip r:embed="rId3"/>
          <a:srcRect l="27188" t="11942" r="28394" b="11922"/>
          <a:stretch/>
        </p:blipFill>
        <p:spPr>
          <a:xfrm>
            <a:off x="20483340" y="6537630"/>
            <a:ext cx="2519520" cy="25195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8" name="Connector: Elbow 27">
            <a:extLst>
              <a:ext uri="{FF2B5EF4-FFF2-40B4-BE49-F238E27FC236}">
                <a16:creationId xmlns:a16="http://schemas.microsoft.com/office/drawing/2014/main" id="{44699BE5-017C-5C9C-2BB6-DE2951B2F46C}"/>
              </a:ext>
            </a:extLst>
          </p:cNvPr>
          <p:cNvCxnSpPr>
            <a:cxnSpLocks/>
          </p:cNvCxnSpPr>
          <p:nvPr/>
        </p:nvCxnSpPr>
        <p:spPr>
          <a:xfrm flipV="1">
            <a:off x="4002527" y="6044806"/>
            <a:ext cx="3782771" cy="1264088"/>
          </a:xfrm>
          <a:prstGeom prst="bentConnector3">
            <a:avLst>
              <a:gd name="adj1" fmla="val 50000"/>
            </a:avLst>
          </a:prstGeom>
          <a:ln w="63500" cap="rnd" cmpd="sng">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A72790-B7B7-B72F-D0F1-129902BA6211}"/>
              </a:ext>
            </a:extLst>
          </p:cNvPr>
          <p:cNvCxnSpPr>
            <a:endCxn id="7" idx="1"/>
          </p:cNvCxnSpPr>
          <p:nvPr/>
        </p:nvCxnSpPr>
        <p:spPr>
          <a:xfrm>
            <a:off x="10094263" y="6044806"/>
            <a:ext cx="992936" cy="0"/>
          </a:xfrm>
          <a:prstGeom prst="straightConnector1">
            <a:avLst/>
          </a:prstGeom>
          <a:ln w="63500" cap="rnd" cmpd="sng">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FE6265F-E278-3F81-AA7D-3D4D4B5CA0D5}"/>
              </a:ext>
            </a:extLst>
          </p:cNvPr>
          <p:cNvCxnSpPr>
            <a:endCxn id="8" idx="1"/>
          </p:cNvCxnSpPr>
          <p:nvPr/>
        </p:nvCxnSpPr>
        <p:spPr>
          <a:xfrm>
            <a:off x="13382163" y="6107850"/>
            <a:ext cx="992937" cy="1"/>
          </a:xfrm>
          <a:prstGeom prst="straightConnector1">
            <a:avLst/>
          </a:prstGeom>
          <a:ln w="63500" cap="rnd" cmpd="sng">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1" name="Connector: Elbow 38">
            <a:extLst>
              <a:ext uri="{FF2B5EF4-FFF2-40B4-BE49-F238E27FC236}">
                <a16:creationId xmlns:a16="http://schemas.microsoft.com/office/drawing/2014/main" id="{93C5A2A4-B9A6-0C4D-9EB6-E286964AE827}"/>
              </a:ext>
            </a:extLst>
          </p:cNvPr>
          <p:cNvCxnSpPr>
            <a:cxnSpLocks/>
          </p:cNvCxnSpPr>
          <p:nvPr/>
        </p:nvCxnSpPr>
        <p:spPr>
          <a:xfrm>
            <a:off x="16670065" y="5812697"/>
            <a:ext cx="3714582" cy="1689539"/>
          </a:xfrm>
          <a:prstGeom prst="bentConnector3">
            <a:avLst/>
          </a:prstGeom>
          <a:ln w="63500" cap="rnd" cmpd="sng">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2" name="Connector: Elbow 42">
            <a:extLst>
              <a:ext uri="{FF2B5EF4-FFF2-40B4-BE49-F238E27FC236}">
                <a16:creationId xmlns:a16="http://schemas.microsoft.com/office/drawing/2014/main" id="{C79B4134-3741-0A0E-95E2-1C66010A1AC0}"/>
              </a:ext>
            </a:extLst>
          </p:cNvPr>
          <p:cNvCxnSpPr>
            <a:endCxn id="14" idx="3"/>
          </p:cNvCxnSpPr>
          <p:nvPr/>
        </p:nvCxnSpPr>
        <p:spPr>
          <a:xfrm rot="10800000" flipV="1">
            <a:off x="16670065" y="8473848"/>
            <a:ext cx="3714583" cy="1946026"/>
          </a:xfrm>
          <a:prstGeom prst="bentConnector3">
            <a:avLst/>
          </a:prstGeom>
          <a:ln w="63500" cap="rnd" cmpd="sng">
            <a:solidFill>
              <a:srgbClr val="92D05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1D3658-89A6-92F6-A43C-15838164FF9B}"/>
              </a:ext>
            </a:extLst>
          </p:cNvPr>
          <p:cNvCxnSpPr>
            <a:cxnSpLocks/>
            <a:endCxn id="11" idx="3"/>
          </p:cNvCxnSpPr>
          <p:nvPr/>
        </p:nvCxnSpPr>
        <p:spPr>
          <a:xfrm flipH="1">
            <a:off x="13382163" y="10452463"/>
            <a:ext cx="992936" cy="1"/>
          </a:xfrm>
          <a:prstGeom prst="straightConnector1">
            <a:avLst/>
          </a:prstGeom>
          <a:ln w="63500" cap="rnd" cmpd="sng">
            <a:solidFill>
              <a:srgbClr val="92D05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20E86E6-A434-F3E3-748D-E109E46E9356}"/>
              </a:ext>
            </a:extLst>
          </p:cNvPr>
          <p:cNvCxnSpPr>
            <a:stCxn id="11" idx="1"/>
            <a:endCxn id="10" idx="3"/>
          </p:cNvCxnSpPr>
          <p:nvPr/>
        </p:nvCxnSpPr>
        <p:spPr>
          <a:xfrm flipH="1">
            <a:off x="10094263" y="10452464"/>
            <a:ext cx="992936" cy="14661"/>
          </a:xfrm>
          <a:prstGeom prst="straightConnector1">
            <a:avLst/>
          </a:prstGeom>
          <a:ln w="63500" cap="rnd" cmpd="sng">
            <a:solidFill>
              <a:srgbClr val="92D050"/>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Connector: Elbow 54">
            <a:extLst>
              <a:ext uri="{FF2B5EF4-FFF2-40B4-BE49-F238E27FC236}">
                <a16:creationId xmlns:a16="http://schemas.microsoft.com/office/drawing/2014/main" id="{70AAA722-E6E6-D134-D208-A1018A7C90AB}"/>
              </a:ext>
            </a:extLst>
          </p:cNvPr>
          <p:cNvCxnSpPr>
            <a:cxnSpLocks/>
            <a:stCxn id="10" idx="1"/>
          </p:cNvCxnSpPr>
          <p:nvPr/>
        </p:nvCxnSpPr>
        <p:spPr>
          <a:xfrm rot="10800000">
            <a:off x="4002527" y="8472185"/>
            <a:ext cx="3796772" cy="1994940"/>
          </a:xfrm>
          <a:prstGeom prst="bentConnector3">
            <a:avLst/>
          </a:prstGeom>
          <a:ln w="63500" cap="rnd" cmpd="sng">
            <a:solidFill>
              <a:srgbClr val="92D050"/>
            </a:solidFill>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891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Cross Network Provider (CNP)</a:t>
            </a:r>
            <a:endParaRPr lang="en-US" sz="66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23</a:t>
            </a:fld>
            <a:endParaRPr lang="en-US"/>
          </a:p>
        </p:txBody>
      </p:sp>
      <p:pic>
        <p:nvPicPr>
          <p:cNvPr id="2" name="Picture 2">
            <a:extLst>
              <a:ext uri="{FF2B5EF4-FFF2-40B4-BE49-F238E27FC236}">
                <a16:creationId xmlns:a16="http://schemas.microsoft.com/office/drawing/2014/main" id="{B8DB57D5-E60F-E000-3B53-DDDE9DDF4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94" y="3643941"/>
            <a:ext cx="9410481" cy="90687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E2CCDC4C-D9D6-CE51-DA4A-D52D0D037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02101" y="3643941"/>
            <a:ext cx="9996848" cy="90687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B27C45-1959-D272-1996-11BE8399F0D6}"/>
              </a:ext>
            </a:extLst>
          </p:cNvPr>
          <p:cNvSpPr/>
          <p:nvPr/>
        </p:nvSpPr>
        <p:spPr>
          <a:xfrm>
            <a:off x="4167801" y="2492288"/>
            <a:ext cx="3067050" cy="830997"/>
          </a:xfrm>
          <a:prstGeom prst="rect">
            <a:avLst/>
          </a:prstGeom>
          <a:solidFill>
            <a:srgbClr val="00A2FE"/>
          </a:solid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3200" b="1" dirty="0">
                <a:solidFill>
                  <a:schemeClr val="bg1"/>
                </a:solidFill>
                <a:latin typeface="Calibri"/>
                <a:cs typeface="Calibri"/>
              </a:rPr>
              <a:t>Asynchronous</a:t>
            </a:r>
            <a:endParaRPr lang="en-US" dirty="0"/>
          </a:p>
        </p:txBody>
      </p:sp>
      <p:sp>
        <p:nvSpPr>
          <p:cNvPr id="9" name="Rectangle 8">
            <a:extLst>
              <a:ext uri="{FF2B5EF4-FFF2-40B4-BE49-F238E27FC236}">
                <a16:creationId xmlns:a16="http://schemas.microsoft.com/office/drawing/2014/main" id="{8C64058A-4E30-6A7A-1D9A-691804FA6130}"/>
              </a:ext>
            </a:extLst>
          </p:cNvPr>
          <p:cNvSpPr/>
          <p:nvPr/>
        </p:nvSpPr>
        <p:spPr>
          <a:xfrm>
            <a:off x="16147925" y="2492288"/>
            <a:ext cx="3505200" cy="830997"/>
          </a:xfrm>
          <a:prstGeom prst="rect">
            <a:avLst/>
          </a:prstGeom>
          <a:solidFill>
            <a:srgbClr val="00A2FE"/>
          </a:solidFill>
          <a:ln>
            <a:solidFill>
              <a:schemeClr val="tx1"/>
            </a:solid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3200" b="1" dirty="0">
                <a:solidFill>
                  <a:schemeClr val="bg1"/>
                </a:solidFill>
                <a:latin typeface="Calibri"/>
                <a:cs typeface="Calibri"/>
              </a:rPr>
              <a:t>Synchronous</a:t>
            </a:r>
            <a:endParaRPr lang="en-US" dirty="0"/>
          </a:p>
        </p:txBody>
      </p:sp>
    </p:spTree>
    <p:extLst>
      <p:ext uri="{BB962C8B-B14F-4D97-AF65-F5344CB8AC3E}">
        <p14:creationId xmlns:p14="http://schemas.microsoft.com/office/powerpoint/2010/main" val="3605494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785A4B-589A-4560-87B7-BB12B6398CC4}"/>
              </a:ext>
            </a:extLst>
          </p:cNvPr>
          <p:cNvSpPr>
            <a:spLocks noGrp="1"/>
          </p:cNvSpPr>
          <p:nvPr>
            <p:ph type="sldNum" sz="quarter" idx="12"/>
          </p:nvPr>
        </p:nvSpPr>
        <p:spPr/>
        <p:txBody>
          <a:bodyPr/>
          <a:lstStyle/>
          <a:p>
            <a:fld id="{20AF9D7A-5BEE-9245-944A-197F51D542D9}" type="slidenum">
              <a:rPr lang="en-US" smtClean="0"/>
              <a:t>24</a:t>
            </a:fld>
            <a:endParaRPr lang="en-US"/>
          </a:p>
        </p:txBody>
      </p:sp>
      <p:sp>
        <p:nvSpPr>
          <p:cNvPr id="7" name="Title 23">
            <a:extLst>
              <a:ext uri="{FF2B5EF4-FFF2-40B4-BE49-F238E27FC236}">
                <a16:creationId xmlns:a16="http://schemas.microsoft.com/office/drawing/2014/main" id="{8E72B8CA-5D25-4667-BF93-EBB62D1F54DD}"/>
              </a:ext>
            </a:extLst>
          </p:cNvPr>
          <p:cNvSpPr txBox="1">
            <a:spLocks noGrp="1"/>
          </p:cNvSpPr>
          <p:nvPr>
            <p:ph type="title"/>
          </p:nvPr>
        </p:nvSpPr>
        <p:spPr>
          <a:xfrm>
            <a:off x="1893077" y="7986226"/>
            <a:ext cx="16506890" cy="20717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r>
              <a:rPr lang="en-US" sz="10000" dirty="0">
                <a:solidFill>
                  <a:srgbClr val="00B0F0"/>
                </a:solidFill>
                <a:latin typeface="Calibri" panose="020F0502020204030204" pitchFamily="34" charset="0"/>
                <a:cs typeface="Calibri" panose="020F0502020204030204" pitchFamily="34" charset="0"/>
              </a:rPr>
              <a:t>Multiple Alias Oracle</a:t>
            </a:r>
          </a:p>
        </p:txBody>
      </p:sp>
      <p:sp>
        <p:nvSpPr>
          <p:cNvPr id="2" name="Text Placeholder 2">
            <a:extLst>
              <a:ext uri="{FF2B5EF4-FFF2-40B4-BE49-F238E27FC236}">
                <a16:creationId xmlns:a16="http://schemas.microsoft.com/office/drawing/2014/main" id="{1CB8FB7A-3358-3851-8E4C-AD608D6F7006}"/>
              </a:ext>
            </a:extLst>
          </p:cNvPr>
          <p:cNvSpPr>
            <a:spLocks noGrp="1"/>
          </p:cNvSpPr>
          <p:nvPr>
            <p:ph type="body" idx="1"/>
          </p:nvPr>
        </p:nvSpPr>
        <p:spPr>
          <a:xfrm>
            <a:off x="1893077" y="10212774"/>
            <a:ext cx="20817480" cy="730250"/>
          </a:xfrm>
        </p:spPr>
        <p:txBody>
          <a:bodyPr>
            <a:normAutofit/>
          </a:bodyPr>
          <a:lstStyle/>
          <a:p>
            <a:r>
              <a:rPr lang="en-US" sz="3000" b="1" dirty="0">
                <a:latin typeface="Calibri" panose="020F0502020204030204" pitchFamily="34" charset="0"/>
                <a:cs typeface="Calibri" panose="020F0502020204030204" pitchFamily="34" charset="0"/>
              </a:rPr>
              <a:t>Objective: </a:t>
            </a:r>
            <a:r>
              <a:rPr lang="en-US" sz="3000" dirty="0">
                <a:latin typeface="Calibri" panose="020F0502020204030204" pitchFamily="34" charset="0"/>
                <a:cs typeface="Calibri" panose="020F0502020204030204" pitchFamily="34" charset="0"/>
              </a:rPr>
              <a:t>To facilitate Account Lookup Services across two different payment systems</a:t>
            </a:r>
          </a:p>
        </p:txBody>
      </p:sp>
    </p:spTree>
    <p:extLst>
      <p:ext uri="{BB962C8B-B14F-4D97-AF65-F5344CB8AC3E}">
        <p14:creationId xmlns:p14="http://schemas.microsoft.com/office/powerpoint/2010/main" val="1862688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25</a:t>
            </a:fld>
            <a:endParaRPr lang="en-US"/>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8869389"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GB" sz="8000" dirty="0">
                <a:solidFill>
                  <a:srgbClr val="00B0F0"/>
                </a:solidFill>
                <a:latin typeface="Calibri" panose="020F0502020204030204" pitchFamily="34" charset="0"/>
                <a:cs typeface="Calibri" panose="020F0502020204030204" pitchFamily="34" charset="0"/>
              </a:rPr>
              <a:t>Problem</a:t>
            </a:r>
            <a:endParaRPr lang="en-US" sz="6600" dirty="0">
              <a:solidFill>
                <a:srgbClr val="00B0F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E06DB5E2-666D-E620-E915-D61C2B692744}"/>
              </a:ext>
            </a:extLst>
          </p:cNvPr>
          <p:cNvSpPr txBox="1"/>
          <p:nvPr/>
        </p:nvSpPr>
        <p:spPr>
          <a:xfrm>
            <a:off x="2025367" y="2885869"/>
            <a:ext cx="20510783" cy="5823389"/>
          </a:xfrm>
          <a:prstGeom prst="rect">
            <a:avLst/>
          </a:prstGeom>
          <a:noFill/>
        </p:spPr>
        <p:txBody>
          <a:bodyPr wrap="square" lIns="91440" tIns="45720" rIns="91440" bIns="45720" rtlCol="0" anchor="t">
            <a:spAutoFit/>
          </a:bodyPr>
          <a:lstStyle/>
          <a:p>
            <a:pPr marL="457200" indent="-457200">
              <a:lnSpc>
                <a:spcPct val="150000"/>
              </a:lnSpc>
              <a:buFont typeface="Arial" panose="020B0604020202020204" pitchFamily="34" charset="0"/>
              <a:buChar char="•"/>
            </a:pPr>
            <a:r>
              <a:rPr lang="en-US" sz="3600" dirty="0">
                <a:latin typeface="Calibri" panose="020F0502020204030204" pitchFamily="34" charset="0"/>
                <a:cs typeface="Calibri" panose="020F0502020204030204" pitchFamily="34" charset="0"/>
              </a:rPr>
              <a:t>Typically, it is assumed that the identifiers used to locate the institution which administers a particular account are unique within a payment system. </a:t>
            </a:r>
          </a:p>
          <a:p>
            <a:pPr marL="457200" indent="-457200">
              <a:lnSpc>
                <a:spcPct val="150000"/>
              </a:lnSpc>
              <a:buFont typeface="Arial" panose="020B0604020202020204" pitchFamily="34" charset="0"/>
              <a:buChar char="•"/>
            </a:pPr>
            <a:r>
              <a:rPr lang="en-US" sz="3600" dirty="0">
                <a:latin typeface="Calibri" panose="020F0502020204030204" pitchFamily="34" charset="0"/>
                <a:cs typeface="Calibri" panose="020F0502020204030204" pitchFamily="34" charset="0"/>
              </a:rPr>
              <a:t>In some cases (for instance, an IBAN in the jurisdictions where they are used) this is a reliable assumption. </a:t>
            </a:r>
          </a:p>
          <a:p>
            <a:pPr marL="457200" indent="-457200">
              <a:lnSpc>
                <a:spcPct val="150000"/>
              </a:lnSpc>
              <a:buFont typeface="Arial" panose="020B0604020202020204" pitchFamily="34" charset="0"/>
              <a:buChar char="•"/>
            </a:pPr>
            <a:r>
              <a:rPr lang="en-US" sz="3600" dirty="0">
                <a:latin typeface="Calibri" panose="020F0502020204030204" pitchFamily="34" charset="0"/>
                <a:cs typeface="Calibri" panose="020F0502020204030204" pitchFamily="34" charset="0"/>
              </a:rPr>
              <a:t>In others (for instance, an MSISDN) it is not reliable. </a:t>
            </a:r>
          </a:p>
          <a:p>
            <a:pPr marL="914400" lvl="1" indent="-457200">
              <a:lnSpc>
                <a:spcPct val="150000"/>
              </a:lnSpc>
              <a:buFont typeface="Arial" panose="020B0604020202020204" pitchFamily="34" charset="0"/>
              <a:buChar char="•"/>
            </a:pPr>
            <a:r>
              <a:rPr lang="en-US" sz="3600" dirty="0">
                <a:latin typeface="Calibri" panose="020F0502020204030204" pitchFamily="34" charset="0"/>
                <a:cs typeface="Calibri" panose="020F0502020204030204" pitchFamily="34" charset="0"/>
              </a:rPr>
              <a:t>Users can belong to more than one mobile money service provider, or different family members might share a handset. </a:t>
            </a:r>
          </a:p>
          <a:p>
            <a:pPr marL="457200" indent="-457200">
              <a:lnSpc>
                <a:spcPct val="150000"/>
              </a:lnSpc>
              <a:buFont typeface="Arial" panose="020B0604020202020204" pitchFamily="34" charset="0"/>
              <a:buChar char="•"/>
            </a:pPr>
            <a:r>
              <a:rPr lang="en-US" sz="3600" dirty="0">
                <a:latin typeface="Calibri" panose="020F0502020204030204" pitchFamily="34" charset="0"/>
                <a:cs typeface="Calibri" panose="020F0502020204030204" pitchFamily="34" charset="0"/>
              </a:rPr>
              <a:t>Thus, the MSISDN does not uniquely identify a mobile money system.</a:t>
            </a:r>
            <a:endParaRPr lang="en-GB"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94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26</a:t>
            </a:fld>
            <a:endParaRPr lang="en-US"/>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8869389"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Solution</a:t>
            </a:r>
            <a:endParaRPr lang="en-US" sz="5400" dirty="0">
              <a:solidFill>
                <a:srgbClr val="00B0F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E06DB5E2-666D-E620-E915-D61C2B692744}"/>
              </a:ext>
            </a:extLst>
          </p:cNvPr>
          <p:cNvSpPr txBox="1"/>
          <p:nvPr/>
        </p:nvSpPr>
        <p:spPr>
          <a:xfrm>
            <a:off x="1754925" y="5289965"/>
            <a:ext cx="21939533" cy="4992392"/>
          </a:xfrm>
          <a:prstGeom prst="rect">
            <a:avLst/>
          </a:prstGeom>
          <a:noFill/>
        </p:spPr>
        <p:txBody>
          <a:bodyPr wrap="square" lIns="91440" tIns="45720" rIns="91440" bIns="45720" rtlCol="0" anchor="t">
            <a:spAutoFit/>
          </a:bodyPr>
          <a:lstStyle/>
          <a:p>
            <a:pPr marL="571500" indent="-571500">
              <a:lnSpc>
                <a:spcPct val="150000"/>
              </a:lnSpc>
              <a:buFont typeface="Wingdings" pitchFamily="2" charset="2"/>
              <a:buChar char="Ø"/>
            </a:pPr>
            <a:r>
              <a:rPr lang="en-US" sz="3600" b="1" dirty="0">
                <a:solidFill>
                  <a:srgbClr val="00B0F0"/>
                </a:solidFill>
                <a:latin typeface="Calibri" panose="020F0502020204030204" pitchFamily="34" charset="0"/>
                <a:ea typeface="Calibri" panose="020F0502020204030204" pitchFamily="34" charset="0"/>
                <a:cs typeface="Calibri" panose="020F0502020204030204" pitchFamily="34" charset="0"/>
              </a:rPr>
              <a:t>Solving the problem for domestic transfer with Prefix Oracle:</a:t>
            </a:r>
          </a:p>
          <a:p>
            <a:pPr marL="0" indent="0">
              <a:lnSpc>
                <a:spcPct val="150000"/>
              </a:lnSpc>
              <a:buNone/>
            </a:pPr>
            <a:r>
              <a:rPr lang="en-GB" sz="3600" dirty="0">
                <a:latin typeface="Calibri" panose="020F0502020204030204" pitchFamily="34" charset="0"/>
                <a:ea typeface="Calibri" panose="020F0502020204030204" pitchFamily="34" charset="0"/>
                <a:cs typeface="Calibri" panose="020F0502020204030204" pitchFamily="34" charset="0"/>
              </a:rPr>
              <a:t>In a </a:t>
            </a:r>
            <a:r>
              <a:rPr lang="en-GB" sz="3600" dirty="0" err="1">
                <a:latin typeface="Calibri" panose="020F0502020204030204" pitchFamily="34" charset="0"/>
                <a:ea typeface="Calibri" panose="020F0502020204030204" pitchFamily="34" charset="0"/>
                <a:cs typeface="Calibri" panose="020F0502020204030204" pitchFamily="34" charset="0"/>
              </a:rPr>
              <a:t>Mojaloop</a:t>
            </a:r>
            <a:r>
              <a:rPr lang="en-GB" sz="3600" dirty="0">
                <a:latin typeface="Calibri" panose="020F0502020204030204" pitchFamily="34" charset="0"/>
                <a:ea typeface="Calibri" panose="020F0502020204030204" pitchFamily="34" charset="0"/>
                <a:cs typeface="Calibri" panose="020F0502020204030204" pitchFamily="34" charset="0"/>
              </a:rPr>
              <a:t> scheme, end user applications already allow the customer to select which Mobile Money System they want to send to.</a:t>
            </a:r>
          </a:p>
          <a:p>
            <a:pPr marL="0" indent="0">
              <a:lnSpc>
                <a:spcPct val="150000"/>
              </a:lnSpc>
              <a:buNone/>
            </a:pPr>
            <a:r>
              <a:rPr lang="en-GB" sz="3600" b="1" dirty="0">
                <a:latin typeface="Calibri" panose="020F0502020204030204" pitchFamily="34" charset="0"/>
                <a:ea typeface="Calibri" panose="020F0502020204030204" pitchFamily="34" charset="0"/>
                <a:cs typeface="Calibri" panose="020F0502020204030204" pitchFamily="34" charset="0"/>
              </a:rPr>
              <a:t>The prefix oracle allows -</a:t>
            </a:r>
          </a:p>
          <a:p>
            <a:pPr lvl="1">
              <a:lnSpc>
                <a:spcPct val="150000"/>
              </a:lnSpc>
              <a:buFont typeface="Wingdings" panose="05000000000000000000" pitchFamily="2" charset="2"/>
              <a:buChar char="ü"/>
            </a:pPr>
            <a:r>
              <a:rPr lang="en-GB" sz="3600" dirty="0">
                <a:latin typeface="Calibri" panose="020F0502020204030204" pitchFamily="34" charset="0"/>
                <a:ea typeface="Calibri" panose="020F0502020204030204" pitchFamily="34" charset="0"/>
                <a:cs typeface="Calibri" panose="020F0502020204030204" pitchFamily="34" charset="0"/>
              </a:rPr>
              <a:t> The sending FI to include the information in the address resolution request (</a:t>
            </a:r>
            <a:r>
              <a:rPr lang="en-US" sz="3600" dirty="0">
                <a:latin typeface="Calibri" panose="020F0502020204030204" pitchFamily="34" charset="0"/>
                <a:ea typeface="Calibri" panose="020F0502020204030204" pitchFamily="34" charset="0"/>
                <a:cs typeface="Calibri" panose="020F0502020204030204" pitchFamily="34" charset="0"/>
              </a:rPr>
              <a:t>to do name resolution and to confirm that the account is active)</a:t>
            </a:r>
            <a:endParaRPr lang="en-GB" sz="36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88F3BDF-F995-1757-F15A-37446DB397B1}"/>
              </a:ext>
            </a:extLst>
          </p:cNvPr>
          <p:cNvSpPr txBox="1"/>
          <p:nvPr/>
        </p:nvSpPr>
        <p:spPr>
          <a:xfrm>
            <a:off x="1754925" y="3101282"/>
            <a:ext cx="21939533" cy="1668470"/>
          </a:xfrm>
          <a:prstGeom prst="rect">
            <a:avLst/>
          </a:prstGeom>
          <a:noFill/>
        </p:spPr>
        <p:txBody>
          <a:bodyPr wrap="square" lIns="91440" tIns="45720" rIns="91440" bIns="45720" rtlCol="0" anchor="t">
            <a:spAutoFit/>
          </a:bodyPr>
          <a:lstStyle/>
          <a:p>
            <a:pPr marL="0" indent="0">
              <a:lnSpc>
                <a:spcPct val="150000"/>
              </a:lnSpc>
              <a:buNone/>
            </a:pPr>
            <a:r>
              <a:rPr lang="en-US" sz="3600" dirty="0">
                <a:latin typeface="Calibri" panose="020F0502020204030204" pitchFamily="34" charset="0"/>
                <a:ea typeface="Calibri" panose="020F0502020204030204" pitchFamily="34" charset="0"/>
                <a:cs typeface="Calibri" panose="020F0502020204030204" pitchFamily="34" charset="0"/>
              </a:rPr>
              <a:t>To find a way for the system to understand which mobile money system to route an address resolution request to:</a:t>
            </a:r>
          </a:p>
          <a:p>
            <a:pPr marL="0" indent="0">
              <a:lnSpc>
                <a:spcPct val="150000"/>
              </a:lnSpc>
              <a:buNone/>
            </a:pPr>
            <a:r>
              <a:rPr lang="en-US" sz="3600" dirty="0">
                <a:latin typeface="Calibri" panose="020F0502020204030204" pitchFamily="34" charset="0"/>
                <a:ea typeface="Calibri" panose="020F0502020204030204" pitchFamily="34" charset="0"/>
                <a:cs typeface="Calibri" panose="020F0502020204030204" pitchFamily="34" charset="0"/>
              </a:rPr>
              <a:t>There are two ways in which it has been solved. Prefix Oracle and Alias Oracle.</a:t>
            </a:r>
            <a:endParaRPr lang="en-US" sz="3600" b="1" dirty="0">
              <a:solidFill>
                <a:srgbClr val="00B0F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9938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27</a:t>
            </a:fld>
            <a:endParaRPr lang="en-US"/>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8869389"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Solution</a:t>
            </a:r>
            <a:endParaRPr lang="en-US" sz="5400" dirty="0">
              <a:solidFill>
                <a:srgbClr val="00B0F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E06DB5E2-666D-E620-E915-D61C2B692744}"/>
              </a:ext>
            </a:extLst>
          </p:cNvPr>
          <p:cNvSpPr txBox="1"/>
          <p:nvPr/>
        </p:nvSpPr>
        <p:spPr>
          <a:xfrm>
            <a:off x="1911067" y="3115309"/>
            <a:ext cx="21939533" cy="8316379"/>
          </a:xfrm>
          <a:prstGeom prst="rect">
            <a:avLst/>
          </a:prstGeom>
          <a:noFill/>
        </p:spPr>
        <p:txBody>
          <a:bodyPr wrap="square" lIns="91440" tIns="45720" rIns="91440" bIns="45720" rtlCol="0" anchor="t">
            <a:spAutoFit/>
          </a:bodyPr>
          <a:lstStyle/>
          <a:p>
            <a:pPr marL="571500" indent="-571500">
              <a:lnSpc>
                <a:spcPct val="150000"/>
              </a:lnSpc>
              <a:buFont typeface="Wingdings" pitchFamily="2" charset="2"/>
              <a:buChar char="Ø"/>
            </a:pPr>
            <a:r>
              <a:rPr lang="en-US" sz="3600" b="1" dirty="0">
                <a:solidFill>
                  <a:srgbClr val="00B0F0"/>
                </a:solidFill>
                <a:latin typeface="Calibri" panose="020F0502020204030204" pitchFamily="34" charset="0"/>
                <a:ea typeface="Calibri" panose="020F0502020204030204" pitchFamily="34" charset="0"/>
                <a:cs typeface="Calibri" panose="020F0502020204030204" pitchFamily="34" charset="0"/>
              </a:rPr>
              <a:t>Solving the problem for Cross Border Remittance with Alias Oracle:</a:t>
            </a:r>
          </a:p>
          <a:p>
            <a:pPr marL="0" indent="0">
              <a:lnSpc>
                <a:spcPct val="150000"/>
              </a:lnSpc>
              <a:buNone/>
            </a:pPr>
            <a:r>
              <a:rPr lang="en-US" sz="3600" dirty="0">
                <a:latin typeface="Calibri" panose="020F0502020204030204" pitchFamily="34" charset="0"/>
                <a:ea typeface="Calibri" panose="020F0502020204030204" pitchFamily="34" charset="0"/>
                <a:cs typeface="Calibri" panose="020F0502020204030204" pitchFamily="34" charset="0"/>
              </a:rPr>
              <a:t>The sending party will have no idea which Mobile Money System owns the beneficiary’s account and their application won’t know about the alternative ones which are available.</a:t>
            </a:r>
          </a:p>
          <a:p>
            <a:pPr marL="0" indent="0">
              <a:lnSpc>
                <a:spcPct val="150000"/>
              </a:lnSpc>
              <a:buNone/>
            </a:pPr>
            <a:endParaRPr lang="en-US" sz="3600" dirty="0">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None/>
            </a:pPr>
            <a:r>
              <a:rPr lang="en-US" sz="3600" b="1" dirty="0">
                <a:latin typeface="Calibri" panose="020F0502020204030204" pitchFamily="34" charset="0"/>
                <a:ea typeface="Calibri" panose="020F0502020204030204" pitchFamily="34" charset="0"/>
                <a:cs typeface="Calibri" panose="020F0502020204030204" pitchFamily="34" charset="0"/>
              </a:rPr>
              <a:t>The alias oracle allows -</a:t>
            </a:r>
          </a:p>
          <a:p>
            <a:pPr marL="1028700" lvl="1" indent="-571500">
              <a:lnSpc>
                <a:spcPct val="150000"/>
              </a:lnSpc>
              <a:buFont typeface="Wingdings" pitchFamily="2" charset="2"/>
              <a:buChar char="ü"/>
            </a:pPr>
            <a:r>
              <a:rPr lang="en-US" sz="3600" dirty="0">
                <a:latin typeface="Calibri" panose="020F0502020204030204" pitchFamily="34" charset="0"/>
                <a:ea typeface="Calibri" panose="020F0502020204030204" pitchFamily="34" charset="0"/>
                <a:cs typeface="Calibri" panose="020F0502020204030204" pitchFamily="34" charset="0"/>
              </a:rPr>
              <a:t>Resolve (and assign) which financial institutions (DFSP - wallet or MFIs) to route the payment by first sending the address resolution to the respective repository; </a:t>
            </a:r>
          </a:p>
          <a:p>
            <a:pPr marL="1028700" lvl="1" indent="-571500">
              <a:lnSpc>
                <a:spcPct val="150000"/>
              </a:lnSpc>
              <a:buFont typeface="Wingdings" pitchFamily="2" charset="2"/>
              <a:buChar char="ü"/>
            </a:pPr>
            <a:r>
              <a:rPr lang="en-US" sz="3600" dirty="0">
                <a:latin typeface="Calibri" panose="020F0502020204030204" pitchFamily="34" charset="0"/>
                <a:ea typeface="Calibri" panose="020F0502020204030204" pitchFamily="34" charset="0"/>
                <a:cs typeface="Calibri" panose="020F0502020204030204" pitchFamily="34" charset="0"/>
              </a:rPr>
              <a:t>Receive a confirmation of which financial institution to intermediate the payment </a:t>
            </a:r>
          </a:p>
          <a:p>
            <a:pPr marL="1028700" lvl="1" indent="-571500">
              <a:lnSpc>
                <a:spcPct val="150000"/>
              </a:lnSpc>
              <a:buFont typeface="Wingdings" pitchFamily="2" charset="2"/>
              <a:buChar char="ü"/>
            </a:pPr>
            <a:r>
              <a:rPr lang="en-US" sz="3600" dirty="0">
                <a:latin typeface="Calibri" panose="020F0502020204030204" pitchFamily="34" charset="0"/>
                <a:ea typeface="Calibri" panose="020F0502020204030204" pitchFamily="34" charset="0"/>
                <a:cs typeface="Calibri" panose="020F0502020204030204" pitchFamily="34" charset="0"/>
              </a:rPr>
              <a:t>The user (payee) to change the associated / preferred financial institution (DFSP) associated with the alias phone number (MSISDN) to be changed</a:t>
            </a:r>
          </a:p>
        </p:txBody>
      </p:sp>
    </p:spTree>
    <p:extLst>
      <p:ext uri="{BB962C8B-B14F-4D97-AF65-F5344CB8AC3E}">
        <p14:creationId xmlns:p14="http://schemas.microsoft.com/office/powerpoint/2010/main" val="1434198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28</a:t>
            </a:fld>
            <a:endParaRPr lang="en-US"/>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8869389"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Choosing preferred wallet provider</a:t>
            </a:r>
            <a:endParaRPr lang="en-US" sz="6600" dirty="0">
              <a:solidFill>
                <a:srgbClr val="00B0F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B1FFD1D-4C3A-723B-960C-5EFDE7E03988}"/>
              </a:ext>
            </a:extLst>
          </p:cNvPr>
          <p:cNvSpPr txBox="1"/>
          <p:nvPr/>
        </p:nvSpPr>
        <p:spPr>
          <a:xfrm>
            <a:off x="1954871" y="2616531"/>
            <a:ext cx="21939533" cy="2499467"/>
          </a:xfrm>
          <a:prstGeom prst="rect">
            <a:avLst/>
          </a:prstGeom>
          <a:noFill/>
        </p:spPr>
        <p:txBody>
          <a:bodyPr wrap="square" lIns="91440" tIns="45720" rIns="91440" bIns="45720" rtlCol="0" anchor="t">
            <a:spAutoFit/>
          </a:bodyPr>
          <a:lstStyle/>
          <a:p>
            <a:pPr marL="0" indent="0">
              <a:lnSpc>
                <a:spcPct val="150000"/>
              </a:lnSpc>
              <a:buNone/>
            </a:pPr>
            <a:r>
              <a:rPr lang="en-US" sz="3600" dirty="0">
                <a:latin typeface="Calibri" panose="020F0502020204030204" pitchFamily="34" charset="0"/>
                <a:ea typeface="Calibri" panose="020F0502020204030204" pitchFamily="34" charset="0"/>
                <a:cs typeface="Calibri" panose="020F0502020204030204" pitchFamily="34" charset="0"/>
              </a:rPr>
              <a:t>When it comes to the preferred wallet provider, two options were considered: </a:t>
            </a:r>
          </a:p>
          <a:p>
            <a:pPr marL="1200150" lvl="1" indent="-742950">
              <a:lnSpc>
                <a:spcPct val="150000"/>
              </a:lnSpc>
              <a:buFont typeface="+mj-lt"/>
              <a:buAutoNum type="arabicParenR"/>
            </a:pPr>
            <a:r>
              <a:rPr lang="en-US" sz="3600" dirty="0">
                <a:latin typeface="Calibri" panose="020F0502020204030204" pitchFamily="34" charset="0"/>
                <a:ea typeface="Calibri" panose="020F0502020204030204" pitchFamily="34" charset="0"/>
                <a:cs typeface="Calibri" panose="020F0502020204030204" pitchFamily="34" charset="0"/>
              </a:rPr>
              <a:t>Default Preferred Setting Method via Wallet Provider, </a:t>
            </a:r>
          </a:p>
          <a:p>
            <a:pPr marL="1200150" lvl="1" indent="-742950">
              <a:lnSpc>
                <a:spcPct val="150000"/>
              </a:lnSpc>
              <a:buFont typeface="+mj-lt"/>
              <a:buAutoNum type="arabicParenR"/>
            </a:pPr>
            <a:r>
              <a:rPr lang="en-US" sz="3600" dirty="0">
                <a:latin typeface="Calibri" panose="020F0502020204030204" pitchFamily="34" charset="0"/>
                <a:ea typeface="Calibri" panose="020F0502020204030204" pitchFamily="34" charset="0"/>
                <a:cs typeface="Calibri" panose="020F0502020204030204" pitchFamily="34" charset="0"/>
              </a:rPr>
              <a:t>Default Setting Method via latest registration</a:t>
            </a:r>
            <a:endParaRPr lang="en-US" sz="3600" i="1" dirty="0">
              <a:latin typeface="Calibri" panose="020F0502020204030204" pitchFamily="34" charset="0"/>
              <a:ea typeface="Calibri" panose="020F0502020204030204" pitchFamily="34" charset="0"/>
              <a:cs typeface="Calibri" panose="020F0502020204030204" pitchFamily="34" charset="0"/>
            </a:endParaRPr>
          </a:p>
        </p:txBody>
      </p:sp>
      <p:sp>
        <p:nvSpPr>
          <p:cNvPr id="6" name="Rounded Rectangle 5">
            <a:extLst>
              <a:ext uri="{FF2B5EF4-FFF2-40B4-BE49-F238E27FC236}">
                <a16:creationId xmlns:a16="http://schemas.microsoft.com/office/drawing/2014/main" id="{F1887B19-3A89-5D23-E766-1E81145AFA90}"/>
              </a:ext>
            </a:extLst>
          </p:cNvPr>
          <p:cNvSpPr/>
          <p:nvPr/>
        </p:nvSpPr>
        <p:spPr>
          <a:xfrm>
            <a:off x="3497916" y="8617927"/>
            <a:ext cx="7943850" cy="3930651"/>
          </a:xfrm>
          <a:prstGeom prst="roundRect">
            <a:avLst>
              <a:gd name="adj" fmla="val 9397"/>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7" name="Rounded Rectangle 6">
            <a:extLst>
              <a:ext uri="{FF2B5EF4-FFF2-40B4-BE49-F238E27FC236}">
                <a16:creationId xmlns:a16="http://schemas.microsoft.com/office/drawing/2014/main" id="{12E6716E-7CD6-D5FB-31D4-141746E5B388}"/>
              </a:ext>
            </a:extLst>
          </p:cNvPr>
          <p:cNvSpPr/>
          <p:nvPr/>
        </p:nvSpPr>
        <p:spPr>
          <a:xfrm>
            <a:off x="13251516" y="8617927"/>
            <a:ext cx="7943850" cy="3930651"/>
          </a:xfrm>
          <a:prstGeom prst="roundRect">
            <a:avLst>
              <a:gd name="adj" fmla="val 9397"/>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10" name="Rounded Rectangle 9">
            <a:extLst>
              <a:ext uri="{FF2B5EF4-FFF2-40B4-BE49-F238E27FC236}">
                <a16:creationId xmlns:a16="http://schemas.microsoft.com/office/drawing/2014/main" id="{4F40533A-C4EC-CC8C-EEB7-1C43498654CD}"/>
              </a:ext>
            </a:extLst>
          </p:cNvPr>
          <p:cNvSpPr/>
          <p:nvPr/>
        </p:nvSpPr>
        <p:spPr>
          <a:xfrm>
            <a:off x="6183966" y="8275027"/>
            <a:ext cx="2571750"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M" dirty="0"/>
              <a:t>Pros</a:t>
            </a:r>
          </a:p>
        </p:txBody>
      </p:sp>
      <p:sp>
        <p:nvSpPr>
          <p:cNvPr id="11" name="Rounded Rectangle 10">
            <a:extLst>
              <a:ext uri="{FF2B5EF4-FFF2-40B4-BE49-F238E27FC236}">
                <a16:creationId xmlns:a16="http://schemas.microsoft.com/office/drawing/2014/main" id="{BC67A1A3-D234-F368-574F-76B13D19E3BB}"/>
              </a:ext>
            </a:extLst>
          </p:cNvPr>
          <p:cNvSpPr/>
          <p:nvPr/>
        </p:nvSpPr>
        <p:spPr>
          <a:xfrm>
            <a:off x="15937568" y="8275027"/>
            <a:ext cx="2571750" cy="68580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M" dirty="0"/>
              <a:t>Cons</a:t>
            </a:r>
          </a:p>
        </p:txBody>
      </p:sp>
      <p:sp>
        <p:nvSpPr>
          <p:cNvPr id="13" name="TextBox 12">
            <a:extLst>
              <a:ext uri="{FF2B5EF4-FFF2-40B4-BE49-F238E27FC236}">
                <a16:creationId xmlns:a16="http://schemas.microsoft.com/office/drawing/2014/main" id="{FA97BEC7-E458-05B2-AB52-E1E99E623335}"/>
              </a:ext>
            </a:extLst>
          </p:cNvPr>
          <p:cNvSpPr txBox="1"/>
          <p:nvPr/>
        </p:nvSpPr>
        <p:spPr>
          <a:xfrm>
            <a:off x="3773555" y="9303727"/>
            <a:ext cx="7392572" cy="280506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Simple design </a:t>
            </a:r>
          </a:p>
          <a:p>
            <a:pPr marL="342900" indent="-342900">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Simple to set up</a:t>
            </a:r>
          </a:p>
          <a:p>
            <a:pPr marL="342900" indent="-342900">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Reasonably efficient while participant numbers are low</a:t>
            </a:r>
          </a:p>
          <a:p>
            <a:pPr marL="342900" indent="-342900">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No additional changes require from any of the participants</a:t>
            </a:r>
          </a:p>
        </p:txBody>
      </p:sp>
      <p:sp>
        <p:nvSpPr>
          <p:cNvPr id="14" name="TextBox 13">
            <a:extLst>
              <a:ext uri="{FF2B5EF4-FFF2-40B4-BE49-F238E27FC236}">
                <a16:creationId xmlns:a16="http://schemas.microsoft.com/office/drawing/2014/main" id="{B4D98744-43C9-5922-E7CB-3FC2120F239C}"/>
              </a:ext>
            </a:extLst>
          </p:cNvPr>
          <p:cNvSpPr txBox="1"/>
          <p:nvPr/>
        </p:nvSpPr>
        <p:spPr>
          <a:xfrm>
            <a:off x="13527155" y="9075172"/>
            <a:ext cx="7392572" cy="335906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recipient (payee) will need to register the preferred DFSP (wallet or MFI/Rural Bank). </a:t>
            </a:r>
          </a:p>
          <a:p>
            <a:pPr marL="342900" indent="-342900">
              <a:lnSpc>
                <a:spcPct val="150000"/>
              </a:lnSpc>
              <a:buFont typeface="Arial" panose="020B0604020202020204" pitchFamily="34" charset="0"/>
              <a:buChar char="•"/>
            </a:pPr>
            <a:r>
              <a:rPr lang="en-US" sz="2400" dirty="0">
                <a:latin typeface="Calibri" panose="020F0502020204030204" pitchFamily="34" charset="0"/>
                <a:ea typeface="Calibri" panose="020F0502020204030204" pitchFamily="34" charset="0"/>
                <a:cs typeface="Calibri" panose="020F0502020204030204" pitchFamily="34" charset="0"/>
              </a:rPr>
              <a:t>the payee may not be aware that the preferred DFSP (*wallet) was changed due to the latest registration method if the necessary information was not acknowledged to the payee after the registration. </a:t>
            </a:r>
          </a:p>
        </p:txBody>
      </p:sp>
      <p:sp>
        <p:nvSpPr>
          <p:cNvPr id="15" name="TextBox 14">
            <a:extLst>
              <a:ext uri="{FF2B5EF4-FFF2-40B4-BE49-F238E27FC236}">
                <a16:creationId xmlns:a16="http://schemas.microsoft.com/office/drawing/2014/main" id="{EA0F2CA1-9397-AE2A-D7F1-301FF30230FD}"/>
              </a:ext>
            </a:extLst>
          </p:cNvPr>
          <p:cNvSpPr txBox="1"/>
          <p:nvPr/>
        </p:nvSpPr>
        <p:spPr>
          <a:xfrm>
            <a:off x="1954871" y="5458898"/>
            <a:ext cx="21939533" cy="2499402"/>
          </a:xfrm>
          <a:prstGeom prst="rect">
            <a:avLst/>
          </a:prstGeom>
          <a:noFill/>
        </p:spPr>
        <p:txBody>
          <a:bodyPr wrap="square" lIns="91440" tIns="45720" rIns="91440" bIns="45720" rtlCol="0" anchor="t">
            <a:spAutoFit/>
          </a:bodyPr>
          <a:lstStyle/>
          <a:p>
            <a:pPr marL="0" indent="0">
              <a:lnSpc>
                <a:spcPct val="150000"/>
              </a:lnSpc>
              <a:buNone/>
            </a:pPr>
            <a:r>
              <a:rPr lang="en-US" sz="3600" b="1" i="1" dirty="0">
                <a:solidFill>
                  <a:srgbClr val="00B0F0"/>
                </a:solidFill>
                <a:latin typeface="Calibri" panose="020F0502020204030204" pitchFamily="34" charset="0"/>
                <a:ea typeface="Calibri" panose="020F0502020204030204" pitchFamily="34" charset="0"/>
                <a:cs typeface="Calibri" panose="020F0502020204030204" pitchFamily="34" charset="0"/>
              </a:rPr>
              <a:t>Assessing the pros and cons of both options, the project team opted for option 2 for this POC.</a:t>
            </a:r>
            <a:endParaRPr lang="en-US" sz="3600" b="1" dirty="0">
              <a:solidFill>
                <a:srgbClr val="00B0F0"/>
              </a:solidFill>
              <a:latin typeface="Calibri" panose="020F0502020204030204" pitchFamily="34" charset="0"/>
              <a:ea typeface="Calibri" panose="020F0502020204030204" pitchFamily="34" charset="0"/>
              <a:cs typeface="Calibri" panose="020F0502020204030204" pitchFamily="34" charset="0"/>
            </a:endParaRPr>
          </a:p>
          <a:p>
            <a:pPr marL="0" indent="0">
              <a:lnSpc>
                <a:spcPct val="150000"/>
              </a:lnSpc>
              <a:buNone/>
            </a:pPr>
            <a:r>
              <a:rPr lang="en-US" sz="3600" b="1" dirty="0">
                <a:solidFill>
                  <a:srgbClr val="00B0F0"/>
                </a:solidFill>
                <a:latin typeface="Calibri" panose="020F0502020204030204" pitchFamily="34" charset="0"/>
                <a:ea typeface="Calibri" panose="020F0502020204030204" pitchFamily="34" charset="0"/>
                <a:cs typeface="Calibri" panose="020F0502020204030204" pitchFamily="34" charset="0"/>
              </a:rPr>
              <a:t>Default Setting Method via latest registration,</a:t>
            </a:r>
            <a:endParaRPr lang="en-US" sz="3600" dirty="0">
              <a:solidFill>
                <a:srgbClr val="00B0F0"/>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3600" dirty="0">
                <a:latin typeface="Calibri" panose="020F0502020204030204" pitchFamily="34" charset="0"/>
                <a:ea typeface="Calibri" panose="020F0502020204030204" pitchFamily="34" charset="0"/>
                <a:cs typeface="Calibri" panose="020F0502020204030204" pitchFamily="34" charset="0"/>
              </a:rPr>
              <a:t>The system automatically assigns the latest DFSP (wallet or MFI/Rural Bank) the recipient onboarded. </a:t>
            </a:r>
          </a:p>
        </p:txBody>
      </p:sp>
    </p:spTree>
    <p:extLst>
      <p:ext uri="{BB962C8B-B14F-4D97-AF65-F5344CB8AC3E}">
        <p14:creationId xmlns:p14="http://schemas.microsoft.com/office/powerpoint/2010/main" val="4174965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29</a:t>
            </a:fld>
            <a:endParaRPr lang="en-US"/>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8869389"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User Journey affect on Oracle</a:t>
            </a:r>
            <a:endParaRPr lang="en-US" sz="5400" dirty="0">
              <a:solidFill>
                <a:srgbClr val="00B0F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B1FFD1D-4C3A-723B-960C-5EFDE7E03988}"/>
              </a:ext>
            </a:extLst>
          </p:cNvPr>
          <p:cNvSpPr txBox="1"/>
          <p:nvPr/>
        </p:nvSpPr>
        <p:spPr>
          <a:xfrm>
            <a:off x="1954871" y="2616531"/>
            <a:ext cx="21939533" cy="646331"/>
          </a:xfrm>
          <a:prstGeom prst="rect">
            <a:avLst/>
          </a:prstGeom>
          <a:noFill/>
        </p:spPr>
        <p:txBody>
          <a:bodyPr wrap="square" lIns="91440" tIns="45720" rIns="91440" bIns="45720" rtlCol="0" anchor="t">
            <a:spAutoFit/>
          </a:bodyPr>
          <a:lstStyle/>
          <a:p>
            <a:r>
              <a:rPr lang="en-US" sz="3600" dirty="0">
                <a:ln w="0"/>
                <a:solidFill>
                  <a:schemeClr val="accent1"/>
                </a:solidFill>
                <a:effectLst>
                  <a:outerShdw blurRad="38100" dist="25400" dir="5400000" algn="ctr" rotWithShape="0">
                    <a:srgbClr val="6E747A">
                      <a:alpha val="43000"/>
                    </a:srgbClr>
                  </a:outerShdw>
                </a:effectLst>
              </a:rPr>
              <a:t>1) User first time registration</a:t>
            </a:r>
          </a:p>
        </p:txBody>
      </p:sp>
      <p:grpSp>
        <p:nvGrpSpPr>
          <p:cNvPr id="5" name="Group 4">
            <a:extLst>
              <a:ext uri="{FF2B5EF4-FFF2-40B4-BE49-F238E27FC236}">
                <a16:creationId xmlns:a16="http://schemas.microsoft.com/office/drawing/2014/main" id="{07F2CE4D-4650-6532-1517-A6851FB1175A}"/>
              </a:ext>
            </a:extLst>
          </p:cNvPr>
          <p:cNvGrpSpPr/>
          <p:nvPr/>
        </p:nvGrpSpPr>
        <p:grpSpPr>
          <a:xfrm>
            <a:off x="5452227" y="5695616"/>
            <a:ext cx="733802" cy="915380"/>
            <a:chOff x="10457553" y="3818818"/>
            <a:chExt cx="733802" cy="915380"/>
          </a:xfrm>
        </p:grpSpPr>
        <p:sp>
          <p:nvSpPr>
            <p:cNvPr id="8" name="Arrow: Right 10">
              <a:extLst>
                <a:ext uri="{FF2B5EF4-FFF2-40B4-BE49-F238E27FC236}">
                  <a16:creationId xmlns:a16="http://schemas.microsoft.com/office/drawing/2014/main" id="{AB848748-2BE6-70B8-4C02-B04597FAD3C3}"/>
                </a:ext>
              </a:extLst>
            </p:cNvPr>
            <p:cNvSpPr/>
            <p:nvPr/>
          </p:nvSpPr>
          <p:spPr>
            <a:xfrm>
              <a:off x="10457553" y="3818818"/>
              <a:ext cx="733802" cy="91538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Arrow: Right 4">
              <a:extLst>
                <a:ext uri="{FF2B5EF4-FFF2-40B4-BE49-F238E27FC236}">
                  <a16:creationId xmlns:a16="http://schemas.microsoft.com/office/drawing/2014/main" id="{D66D045F-35E7-CCF1-BAB8-9CCB79A0A62B}"/>
                </a:ext>
              </a:extLst>
            </p:cNvPr>
            <p:cNvSpPr txBox="1"/>
            <p:nvPr/>
          </p:nvSpPr>
          <p:spPr>
            <a:xfrm>
              <a:off x="10457553" y="4001894"/>
              <a:ext cx="513661" cy="5492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n-US" sz="4100" kern="1200"/>
            </a:p>
          </p:txBody>
        </p:sp>
      </p:grpSp>
      <p:sp>
        <p:nvSpPr>
          <p:cNvPr id="12" name="Rectangle: Rounded Corners 6">
            <a:extLst>
              <a:ext uri="{FF2B5EF4-FFF2-40B4-BE49-F238E27FC236}">
                <a16:creationId xmlns:a16="http://schemas.microsoft.com/office/drawing/2014/main" id="{669DE9C8-4FB3-01D8-2989-6985FF832032}"/>
              </a:ext>
            </a:extLst>
          </p:cNvPr>
          <p:cNvSpPr/>
          <p:nvPr/>
        </p:nvSpPr>
        <p:spPr>
          <a:xfrm>
            <a:off x="1104358" y="4243544"/>
            <a:ext cx="3809543" cy="3809543"/>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lvl="0"/>
            <a:endParaRPr lang="en-US"/>
          </a:p>
          <a:p>
            <a:pPr lvl="1"/>
            <a:endParaRPr lang="en-US"/>
          </a:p>
          <a:p>
            <a:pPr lvl="1"/>
            <a:endParaRPr lang="en-US"/>
          </a:p>
        </p:txBody>
      </p:sp>
      <p:pic>
        <p:nvPicPr>
          <p:cNvPr id="16" name="Picture 15">
            <a:extLst>
              <a:ext uri="{FF2B5EF4-FFF2-40B4-BE49-F238E27FC236}">
                <a16:creationId xmlns:a16="http://schemas.microsoft.com/office/drawing/2014/main" id="{C08B75D4-48A9-4044-3F52-9C433616F99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844" b="96667" l="6657" r="95326">
                        <a14:foregroundMark x1="37110" y1="25260" x2="40510" y2="11823"/>
                      </a14:backgroundRemoval>
                    </a14:imgEffect>
                  </a14:imgLayer>
                </a14:imgProps>
              </a:ext>
              <a:ext uri="{837473B0-CC2E-450A-ABE3-18F120FF3D39}">
                <a1611:picAttrSrcUrl xmlns:a1611="http://schemas.microsoft.com/office/drawing/2016/11/main" r:id="rId4"/>
              </a:ext>
            </a:extLst>
          </a:blip>
          <a:stretch>
            <a:fillRect/>
          </a:stretch>
        </p:blipFill>
        <p:spPr>
          <a:xfrm>
            <a:off x="1296524" y="4535049"/>
            <a:ext cx="1625124" cy="2209800"/>
          </a:xfrm>
          <a:prstGeom prst="rect">
            <a:avLst/>
          </a:prstGeom>
        </p:spPr>
      </p:pic>
      <p:sp>
        <p:nvSpPr>
          <p:cNvPr id="17" name="Rectangle: Rounded Corners 16">
            <a:extLst>
              <a:ext uri="{FF2B5EF4-FFF2-40B4-BE49-F238E27FC236}">
                <a16:creationId xmlns:a16="http://schemas.microsoft.com/office/drawing/2014/main" id="{DCD5839E-5C5A-B394-4869-E8F66574517C}"/>
              </a:ext>
            </a:extLst>
          </p:cNvPr>
          <p:cNvSpPr/>
          <p:nvPr/>
        </p:nvSpPr>
        <p:spPr>
          <a:xfrm>
            <a:off x="6652151" y="4248203"/>
            <a:ext cx="3809543" cy="3809543"/>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8" name="Rectangle: Rounded Corners 17">
            <a:extLst>
              <a:ext uri="{FF2B5EF4-FFF2-40B4-BE49-F238E27FC236}">
                <a16:creationId xmlns:a16="http://schemas.microsoft.com/office/drawing/2014/main" id="{4882F4F4-8054-924D-6CD1-23F58047194C}"/>
              </a:ext>
            </a:extLst>
          </p:cNvPr>
          <p:cNvSpPr/>
          <p:nvPr/>
        </p:nvSpPr>
        <p:spPr>
          <a:xfrm>
            <a:off x="12389278" y="4249824"/>
            <a:ext cx="3809543" cy="3809543"/>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9" name="Rectangle: Rounded Corners 18">
            <a:extLst>
              <a:ext uri="{FF2B5EF4-FFF2-40B4-BE49-F238E27FC236}">
                <a16:creationId xmlns:a16="http://schemas.microsoft.com/office/drawing/2014/main" id="{1C641D4E-4DFE-E1B0-A646-72099D9889BB}"/>
              </a:ext>
            </a:extLst>
          </p:cNvPr>
          <p:cNvSpPr/>
          <p:nvPr/>
        </p:nvSpPr>
        <p:spPr>
          <a:xfrm>
            <a:off x="18057915" y="4243544"/>
            <a:ext cx="3809543" cy="3809543"/>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grpSp>
        <p:nvGrpSpPr>
          <p:cNvPr id="20" name="Group 19">
            <a:extLst>
              <a:ext uri="{FF2B5EF4-FFF2-40B4-BE49-F238E27FC236}">
                <a16:creationId xmlns:a16="http://schemas.microsoft.com/office/drawing/2014/main" id="{7CEFAED2-4CBB-3FF4-BAC5-E5FEA8A318EC}"/>
              </a:ext>
            </a:extLst>
          </p:cNvPr>
          <p:cNvGrpSpPr/>
          <p:nvPr/>
        </p:nvGrpSpPr>
        <p:grpSpPr>
          <a:xfrm>
            <a:off x="11290928" y="5664940"/>
            <a:ext cx="733802" cy="915380"/>
            <a:chOff x="10457553" y="3818818"/>
            <a:chExt cx="733802" cy="915380"/>
          </a:xfrm>
        </p:grpSpPr>
        <p:sp>
          <p:nvSpPr>
            <p:cNvPr id="21" name="Arrow: Right 20">
              <a:extLst>
                <a:ext uri="{FF2B5EF4-FFF2-40B4-BE49-F238E27FC236}">
                  <a16:creationId xmlns:a16="http://schemas.microsoft.com/office/drawing/2014/main" id="{0B629D31-8597-13F2-D606-BD30A87EA3E2}"/>
                </a:ext>
              </a:extLst>
            </p:cNvPr>
            <p:cNvSpPr/>
            <p:nvPr/>
          </p:nvSpPr>
          <p:spPr>
            <a:xfrm>
              <a:off x="10457553" y="3818818"/>
              <a:ext cx="733802" cy="91538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Arrow: Right 4">
              <a:extLst>
                <a:ext uri="{FF2B5EF4-FFF2-40B4-BE49-F238E27FC236}">
                  <a16:creationId xmlns:a16="http://schemas.microsoft.com/office/drawing/2014/main" id="{99138E9F-CDC2-55A6-D6B4-E96031A8D3A7}"/>
                </a:ext>
              </a:extLst>
            </p:cNvPr>
            <p:cNvSpPr txBox="1"/>
            <p:nvPr/>
          </p:nvSpPr>
          <p:spPr>
            <a:xfrm>
              <a:off x="10457553" y="4001894"/>
              <a:ext cx="513661" cy="5492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n-US" sz="4100" kern="1200"/>
            </a:p>
          </p:txBody>
        </p:sp>
      </p:grpSp>
      <p:grpSp>
        <p:nvGrpSpPr>
          <p:cNvPr id="23" name="Group 22">
            <a:extLst>
              <a:ext uri="{FF2B5EF4-FFF2-40B4-BE49-F238E27FC236}">
                <a16:creationId xmlns:a16="http://schemas.microsoft.com/office/drawing/2014/main" id="{CF950131-95CD-A525-AE09-A2AD915A6238}"/>
              </a:ext>
            </a:extLst>
          </p:cNvPr>
          <p:cNvGrpSpPr/>
          <p:nvPr/>
        </p:nvGrpSpPr>
        <p:grpSpPr>
          <a:xfrm>
            <a:off x="16967829" y="5664940"/>
            <a:ext cx="733802" cy="915380"/>
            <a:chOff x="10457553" y="3818818"/>
            <a:chExt cx="733802" cy="915380"/>
          </a:xfrm>
        </p:grpSpPr>
        <p:sp>
          <p:nvSpPr>
            <p:cNvPr id="24" name="Arrow: Right 23">
              <a:extLst>
                <a:ext uri="{FF2B5EF4-FFF2-40B4-BE49-F238E27FC236}">
                  <a16:creationId xmlns:a16="http://schemas.microsoft.com/office/drawing/2014/main" id="{F7CD2C28-20DB-9F3F-BF38-5B29159882E6}"/>
                </a:ext>
              </a:extLst>
            </p:cNvPr>
            <p:cNvSpPr/>
            <p:nvPr/>
          </p:nvSpPr>
          <p:spPr>
            <a:xfrm>
              <a:off x="10457553" y="3818818"/>
              <a:ext cx="733802" cy="91538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Arrow: Right 4">
              <a:extLst>
                <a:ext uri="{FF2B5EF4-FFF2-40B4-BE49-F238E27FC236}">
                  <a16:creationId xmlns:a16="http://schemas.microsoft.com/office/drawing/2014/main" id="{4AA37778-F32A-2FB4-10AA-8599E3DCD861}"/>
                </a:ext>
              </a:extLst>
            </p:cNvPr>
            <p:cNvSpPr txBox="1"/>
            <p:nvPr/>
          </p:nvSpPr>
          <p:spPr>
            <a:xfrm>
              <a:off x="10457553" y="4001894"/>
              <a:ext cx="513661" cy="5492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n-US" sz="4100" kern="1200"/>
            </a:p>
          </p:txBody>
        </p:sp>
      </p:grpSp>
      <p:pic>
        <p:nvPicPr>
          <p:cNvPr id="26" name="Picture 25">
            <a:extLst>
              <a:ext uri="{FF2B5EF4-FFF2-40B4-BE49-F238E27FC236}">
                <a16:creationId xmlns:a16="http://schemas.microsoft.com/office/drawing/2014/main" id="{C3CAF2C4-8DC7-0376-1B83-FDDD56BE7D2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251922" y="4744414"/>
            <a:ext cx="1050228" cy="2000435"/>
          </a:xfrm>
          <a:prstGeom prst="rect">
            <a:avLst/>
          </a:prstGeom>
        </p:spPr>
      </p:pic>
      <p:pic>
        <p:nvPicPr>
          <p:cNvPr id="27" name="Picture 61">
            <a:extLst>
              <a:ext uri="{FF2B5EF4-FFF2-40B4-BE49-F238E27FC236}">
                <a16:creationId xmlns:a16="http://schemas.microsoft.com/office/drawing/2014/main" id="{AF0CC370-FA5A-EFD0-3D7C-A0F5151B1274}"/>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639278" y="4557782"/>
            <a:ext cx="2004513" cy="1917052"/>
          </a:xfrm>
          <a:prstGeom prst="rect">
            <a:avLst/>
          </a:prstGeom>
        </p:spPr>
      </p:pic>
      <p:sp>
        <p:nvSpPr>
          <p:cNvPr id="28" name="TextBox 27">
            <a:extLst>
              <a:ext uri="{FF2B5EF4-FFF2-40B4-BE49-F238E27FC236}">
                <a16:creationId xmlns:a16="http://schemas.microsoft.com/office/drawing/2014/main" id="{4C9E2A7B-AB9F-75F5-5808-0B5AE53E8629}"/>
              </a:ext>
            </a:extLst>
          </p:cNvPr>
          <p:cNvSpPr txBox="1"/>
          <p:nvPr/>
        </p:nvSpPr>
        <p:spPr>
          <a:xfrm>
            <a:off x="7851211" y="6773971"/>
            <a:ext cx="1695805" cy="369332"/>
          </a:xfrm>
          <a:prstGeom prst="rect">
            <a:avLst/>
          </a:prstGeom>
          <a:noFill/>
        </p:spPr>
        <p:txBody>
          <a:bodyPr wrap="square" rtlCol="0">
            <a:spAutoFit/>
          </a:bodyPr>
          <a:lstStyle/>
          <a:p>
            <a:r>
              <a:rPr lang="en-US" dirty="0"/>
              <a:t>CBPay Wallet</a:t>
            </a:r>
          </a:p>
        </p:txBody>
      </p:sp>
      <p:sp>
        <p:nvSpPr>
          <p:cNvPr id="29" name="TextBox 28">
            <a:extLst>
              <a:ext uri="{FF2B5EF4-FFF2-40B4-BE49-F238E27FC236}">
                <a16:creationId xmlns:a16="http://schemas.microsoft.com/office/drawing/2014/main" id="{4B28D4A2-C5E1-3559-A672-98D2BFA402E2}"/>
              </a:ext>
            </a:extLst>
          </p:cNvPr>
          <p:cNvSpPr txBox="1"/>
          <p:nvPr/>
        </p:nvSpPr>
        <p:spPr>
          <a:xfrm>
            <a:off x="13448004" y="6772936"/>
            <a:ext cx="1885857" cy="369332"/>
          </a:xfrm>
          <a:prstGeom prst="rect">
            <a:avLst/>
          </a:prstGeom>
          <a:noFill/>
        </p:spPr>
        <p:txBody>
          <a:bodyPr wrap="square" rtlCol="0">
            <a:spAutoFit/>
          </a:bodyPr>
          <a:lstStyle/>
          <a:p>
            <a:r>
              <a:rPr lang="en-US" dirty="0"/>
              <a:t>Mojaloop Switch</a:t>
            </a:r>
          </a:p>
        </p:txBody>
      </p:sp>
      <p:pic>
        <p:nvPicPr>
          <p:cNvPr id="30" name="Picture 29">
            <a:extLst>
              <a:ext uri="{FF2B5EF4-FFF2-40B4-BE49-F238E27FC236}">
                <a16:creationId xmlns:a16="http://schemas.microsoft.com/office/drawing/2014/main" id="{34FB54EE-D5C6-41FC-235D-94A9D4A33EAF}"/>
              </a:ext>
            </a:extLst>
          </p:cNvPr>
          <p:cNvPicPr>
            <a:picLocks noChangeAspect="1"/>
          </p:cNvPicPr>
          <p:nvPr/>
        </p:nvPicPr>
        <p:blipFill rotWithShape="1">
          <a:blip r:embed="rId9"/>
          <a:srcRect l="27188" t="11942" r="28394" b="11922"/>
          <a:stretch/>
        </p:blipFill>
        <p:spPr>
          <a:xfrm>
            <a:off x="13410977" y="4676456"/>
            <a:ext cx="1800000" cy="1800000"/>
          </a:xfrm>
          <a:prstGeom prst="ellipse">
            <a:avLst/>
          </a:prstGeom>
          <a:ln w="63500" cap="rnd">
            <a:solidFill>
              <a:srgbClr val="333333"/>
            </a:solidFill>
          </a:ln>
          <a:effectLst/>
        </p:spPr>
      </p:pic>
      <p:sp>
        <p:nvSpPr>
          <p:cNvPr id="31" name="Flowchart: Magnetic Disk 12">
            <a:extLst>
              <a:ext uri="{FF2B5EF4-FFF2-40B4-BE49-F238E27FC236}">
                <a16:creationId xmlns:a16="http://schemas.microsoft.com/office/drawing/2014/main" id="{61C72423-99B5-00BA-6ED9-09012F443BBE}"/>
              </a:ext>
            </a:extLst>
          </p:cNvPr>
          <p:cNvSpPr/>
          <p:nvPr/>
        </p:nvSpPr>
        <p:spPr>
          <a:xfrm>
            <a:off x="18853320" y="4707048"/>
            <a:ext cx="2218731" cy="181997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8C66927-8858-C291-083A-C978298C392D}"/>
              </a:ext>
            </a:extLst>
          </p:cNvPr>
          <p:cNvSpPr txBox="1"/>
          <p:nvPr/>
        </p:nvSpPr>
        <p:spPr>
          <a:xfrm>
            <a:off x="19141933" y="6732182"/>
            <a:ext cx="1885857" cy="646331"/>
          </a:xfrm>
          <a:prstGeom prst="rect">
            <a:avLst/>
          </a:prstGeom>
          <a:noFill/>
        </p:spPr>
        <p:txBody>
          <a:bodyPr wrap="square" rtlCol="0">
            <a:spAutoFit/>
          </a:bodyPr>
          <a:lstStyle/>
          <a:p>
            <a:pPr algn="ctr"/>
            <a:r>
              <a:rPr lang="en-US" dirty="0"/>
              <a:t>Mojaloop MSISDN Oracle</a:t>
            </a:r>
          </a:p>
        </p:txBody>
      </p:sp>
      <p:sp>
        <p:nvSpPr>
          <p:cNvPr id="33" name="Rectangle: Rounded Corners 31">
            <a:extLst>
              <a:ext uri="{FF2B5EF4-FFF2-40B4-BE49-F238E27FC236}">
                <a16:creationId xmlns:a16="http://schemas.microsoft.com/office/drawing/2014/main" id="{67748D43-4832-D763-FA97-D741137AB293}"/>
              </a:ext>
            </a:extLst>
          </p:cNvPr>
          <p:cNvSpPr/>
          <p:nvPr/>
        </p:nvSpPr>
        <p:spPr>
          <a:xfrm>
            <a:off x="2437045" y="7358612"/>
            <a:ext cx="3809543" cy="3809543"/>
          </a:xfrm>
          <a:prstGeom prst="roundRect">
            <a:avLst>
              <a:gd name="adj" fmla="val 10000"/>
            </a:avLst>
          </a:prstGeom>
          <a:solidFill>
            <a:srgbClr val="00B0F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lvl="1"/>
            <a:endParaRPr lang="en-US" sz="2600" dirty="0">
              <a:solidFill>
                <a:schemeClr val="bg1"/>
              </a:solidFill>
            </a:endParaRPr>
          </a:p>
        </p:txBody>
      </p:sp>
      <p:sp>
        <p:nvSpPr>
          <p:cNvPr id="34" name="Rectangle: Rounded Corners 33">
            <a:extLst>
              <a:ext uri="{FF2B5EF4-FFF2-40B4-BE49-F238E27FC236}">
                <a16:creationId xmlns:a16="http://schemas.microsoft.com/office/drawing/2014/main" id="{5F76CDEA-AC5F-FAA2-7FF2-49CC67199C67}"/>
              </a:ext>
            </a:extLst>
          </p:cNvPr>
          <p:cNvSpPr/>
          <p:nvPr/>
        </p:nvSpPr>
        <p:spPr>
          <a:xfrm>
            <a:off x="8304609" y="7442440"/>
            <a:ext cx="3809543" cy="3809543"/>
          </a:xfrm>
          <a:prstGeom prst="roundRect">
            <a:avLst>
              <a:gd name="adj" fmla="val 10000"/>
            </a:avLst>
          </a:prstGeom>
          <a:solidFill>
            <a:srgbClr val="00B0F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lvl="1">
              <a:lnSpc>
                <a:spcPct val="150000"/>
              </a:lnSpc>
            </a:pPr>
            <a:endParaRPr lang="en-US" sz="2600" dirty="0">
              <a:solidFill>
                <a:schemeClr val="bg1"/>
              </a:solidFill>
            </a:endParaRPr>
          </a:p>
        </p:txBody>
      </p:sp>
      <p:sp>
        <p:nvSpPr>
          <p:cNvPr id="35" name="Rectangle: Rounded Corners 34">
            <a:extLst>
              <a:ext uri="{FF2B5EF4-FFF2-40B4-BE49-F238E27FC236}">
                <a16:creationId xmlns:a16="http://schemas.microsoft.com/office/drawing/2014/main" id="{588976AA-48AA-C7EE-928F-B80F9DD3D685}"/>
              </a:ext>
            </a:extLst>
          </p:cNvPr>
          <p:cNvSpPr/>
          <p:nvPr/>
        </p:nvSpPr>
        <p:spPr>
          <a:xfrm>
            <a:off x="13973246" y="7454613"/>
            <a:ext cx="3809543" cy="3809543"/>
          </a:xfrm>
          <a:prstGeom prst="roundRect">
            <a:avLst>
              <a:gd name="adj" fmla="val 10000"/>
            </a:avLst>
          </a:prstGeom>
          <a:solidFill>
            <a:srgbClr val="00B0F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lvl="1"/>
            <a:endParaRPr lang="en-US" sz="2600" dirty="0">
              <a:solidFill>
                <a:schemeClr val="bg1"/>
              </a:solidFill>
            </a:endParaRPr>
          </a:p>
        </p:txBody>
      </p:sp>
      <p:sp>
        <p:nvSpPr>
          <p:cNvPr id="36" name="Rectangle: Rounded Corners 35">
            <a:extLst>
              <a:ext uri="{FF2B5EF4-FFF2-40B4-BE49-F238E27FC236}">
                <a16:creationId xmlns:a16="http://schemas.microsoft.com/office/drawing/2014/main" id="{82575732-6377-C059-CDA5-F03C7B89626C}"/>
              </a:ext>
            </a:extLst>
          </p:cNvPr>
          <p:cNvSpPr/>
          <p:nvPr/>
        </p:nvSpPr>
        <p:spPr>
          <a:xfrm>
            <a:off x="20084861" y="7503109"/>
            <a:ext cx="3809543" cy="3809543"/>
          </a:xfrm>
          <a:prstGeom prst="roundRect">
            <a:avLst>
              <a:gd name="adj" fmla="val 10000"/>
            </a:avLst>
          </a:prstGeom>
          <a:solidFill>
            <a:srgbClr val="00B0F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lvl="1"/>
            <a:endParaRPr lang="en-US" sz="2600" dirty="0">
              <a:solidFill>
                <a:schemeClr val="bg1"/>
              </a:solidFill>
            </a:endParaRPr>
          </a:p>
        </p:txBody>
      </p:sp>
      <p:sp>
        <p:nvSpPr>
          <p:cNvPr id="37" name="TextBox 36">
            <a:extLst>
              <a:ext uri="{FF2B5EF4-FFF2-40B4-BE49-F238E27FC236}">
                <a16:creationId xmlns:a16="http://schemas.microsoft.com/office/drawing/2014/main" id="{345695CF-A708-3327-F339-5438850A2FCA}"/>
              </a:ext>
            </a:extLst>
          </p:cNvPr>
          <p:cNvSpPr txBox="1"/>
          <p:nvPr/>
        </p:nvSpPr>
        <p:spPr>
          <a:xfrm>
            <a:off x="2523499" y="7603374"/>
            <a:ext cx="3662530" cy="3359061"/>
          </a:xfrm>
          <a:prstGeom prst="rect">
            <a:avLst/>
          </a:prstGeom>
          <a:noFill/>
        </p:spPr>
        <p:txBody>
          <a:bodyPr wrap="square" rtlCol="0">
            <a:spAutoFit/>
          </a:bodyPr>
          <a:lstStyle/>
          <a:p>
            <a:pPr>
              <a:lnSpc>
                <a:spcPct val="150000"/>
              </a:lnSpc>
            </a:pPr>
            <a:r>
              <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 want to open a mobile wallet.</a:t>
            </a:r>
            <a:b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This is my MSISDN +959254458964</a:t>
            </a: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49BD859D-2037-345C-8D13-C3C4C19E4C39}"/>
              </a:ext>
            </a:extLst>
          </p:cNvPr>
          <p:cNvSpPr txBox="1"/>
          <p:nvPr/>
        </p:nvSpPr>
        <p:spPr>
          <a:xfrm>
            <a:off x="8362956" y="7680200"/>
            <a:ext cx="3682706" cy="3359061"/>
          </a:xfrm>
          <a:prstGeom prst="rect">
            <a:avLst/>
          </a:prstGeom>
          <a:noFill/>
        </p:spPr>
        <p:txBody>
          <a:bodyPr wrap="square" rtlCol="0">
            <a:spAutoFit/>
          </a:bodyPr>
          <a:lstStyle>
            <a:defPPr>
              <a:defRPr lang="en-US"/>
            </a:defPPr>
            <a:lvl1pPr>
              <a:lnSpc>
                <a:spcPct val="150000"/>
              </a:lnSpc>
              <a:defRPr sz="2000" b="0" i="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sz="2400" b="1" dirty="0"/>
              <a:t>Please register to MSISDN to me. </a:t>
            </a:r>
          </a:p>
          <a:p>
            <a:endParaRPr lang="en-US" sz="2400" b="1" dirty="0"/>
          </a:p>
          <a:p>
            <a:r>
              <a:rPr lang="en-US" sz="2400" b="1" dirty="0"/>
              <a:t>Post participants /MSISDN/ +959254458964</a:t>
            </a:r>
          </a:p>
          <a:p>
            <a:endParaRPr lang="en-US" sz="2400" b="1" dirty="0"/>
          </a:p>
        </p:txBody>
      </p:sp>
      <p:sp>
        <p:nvSpPr>
          <p:cNvPr id="39" name="TextBox 38">
            <a:extLst>
              <a:ext uri="{FF2B5EF4-FFF2-40B4-BE49-F238E27FC236}">
                <a16:creationId xmlns:a16="http://schemas.microsoft.com/office/drawing/2014/main" id="{AF9620B8-2FB1-563C-DC99-95F0663EF08F}"/>
              </a:ext>
            </a:extLst>
          </p:cNvPr>
          <p:cNvSpPr txBox="1"/>
          <p:nvPr/>
        </p:nvSpPr>
        <p:spPr>
          <a:xfrm>
            <a:off x="20181288" y="7527137"/>
            <a:ext cx="3713116" cy="3543727"/>
          </a:xfrm>
          <a:prstGeom prst="rect">
            <a:avLst/>
          </a:prstGeom>
          <a:noFill/>
        </p:spPr>
        <p:txBody>
          <a:bodyPr wrap="square" rtlCol="0">
            <a:spAutoFit/>
          </a:bodyPr>
          <a:lstStyle>
            <a:defPPr>
              <a:defRPr lang="en-US"/>
            </a:defPPr>
            <a:lvl1pPr>
              <a:lnSpc>
                <a:spcPct val="150000"/>
              </a:lnSpc>
              <a:defRPr sz="2000" b="0" i="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sz="2400" b="1" dirty="0"/>
              <a:t>Do I have registration already?</a:t>
            </a:r>
          </a:p>
          <a:p>
            <a:pPr>
              <a:lnSpc>
                <a:spcPct val="100000"/>
              </a:lnSpc>
            </a:pPr>
            <a:endParaRPr lang="en-US" sz="2400" b="1" dirty="0"/>
          </a:p>
          <a:p>
            <a:pPr>
              <a:lnSpc>
                <a:spcPct val="100000"/>
              </a:lnSpc>
            </a:pPr>
            <a:endParaRPr lang="en-US" sz="2400" b="1" dirty="0"/>
          </a:p>
          <a:p>
            <a:r>
              <a:rPr lang="en-US" sz="2400" b="1" dirty="0"/>
              <a:t>No, I don’t. I will register it to CBPay and set it as the default for this MSISDN</a:t>
            </a:r>
          </a:p>
        </p:txBody>
      </p:sp>
      <p:sp>
        <p:nvSpPr>
          <p:cNvPr id="40" name="TextBox 39">
            <a:extLst>
              <a:ext uri="{FF2B5EF4-FFF2-40B4-BE49-F238E27FC236}">
                <a16:creationId xmlns:a16="http://schemas.microsoft.com/office/drawing/2014/main" id="{E369FC64-AEEE-B534-D8A8-C4D1EA01A25F}"/>
              </a:ext>
            </a:extLst>
          </p:cNvPr>
          <p:cNvSpPr txBox="1"/>
          <p:nvPr/>
        </p:nvSpPr>
        <p:spPr>
          <a:xfrm>
            <a:off x="14018795" y="7681100"/>
            <a:ext cx="3718444" cy="2805063"/>
          </a:xfrm>
          <a:prstGeom prst="rect">
            <a:avLst/>
          </a:prstGeom>
          <a:noFill/>
        </p:spPr>
        <p:txBody>
          <a:bodyPr wrap="square" rtlCol="0">
            <a:spAutoFit/>
          </a:bodyPr>
          <a:lstStyle>
            <a:defPPr>
              <a:defRPr lang="en-US"/>
            </a:defPPr>
            <a:lvl1pPr>
              <a:lnSpc>
                <a:spcPct val="150000"/>
              </a:lnSpc>
              <a:defRPr sz="2000" b="0" i="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sz="2400" b="1" dirty="0"/>
              <a:t>Please register  +959254458964 to CBPay.</a:t>
            </a:r>
          </a:p>
          <a:p>
            <a:endParaRPr lang="en-US" sz="2400" b="1" dirty="0"/>
          </a:p>
          <a:p>
            <a:r>
              <a:rPr lang="en-US" sz="2400" b="1" dirty="0"/>
              <a:t>Post participants /MSISDN/ +959254458964</a:t>
            </a:r>
          </a:p>
        </p:txBody>
      </p:sp>
      <p:sp>
        <p:nvSpPr>
          <p:cNvPr id="41" name="Arrow: U-Turn 37">
            <a:extLst>
              <a:ext uri="{FF2B5EF4-FFF2-40B4-BE49-F238E27FC236}">
                <a16:creationId xmlns:a16="http://schemas.microsoft.com/office/drawing/2014/main" id="{584F1322-FA15-1B6A-AF60-E11CC96DFAD6}"/>
              </a:ext>
            </a:extLst>
          </p:cNvPr>
          <p:cNvSpPr/>
          <p:nvPr/>
        </p:nvSpPr>
        <p:spPr>
          <a:xfrm rot="5400000">
            <a:off x="20538340" y="8861156"/>
            <a:ext cx="358588" cy="432389"/>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56544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779566" y="472867"/>
            <a:ext cx="18869389"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A2FE"/>
                </a:solidFill>
                <a:latin typeface="Calibri" panose="020F0502020204030204" pitchFamily="34" charset="0"/>
                <a:cs typeface="Calibri" panose="020F0502020204030204" pitchFamily="34" charset="0"/>
              </a:rPr>
              <a:t>Participants</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3</a:t>
            </a:fld>
            <a:endParaRPr lang="en-US"/>
          </a:p>
        </p:txBody>
      </p:sp>
      <p:pic>
        <p:nvPicPr>
          <p:cNvPr id="3" name="Picture 2">
            <a:extLst>
              <a:ext uri="{FF2B5EF4-FFF2-40B4-BE49-F238E27FC236}">
                <a16:creationId xmlns:a16="http://schemas.microsoft.com/office/drawing/2014/main" id="{95C774D6-38EC-41A8-A592-FAE7A7838FA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01" t="85073" r="41338" b="1639"/>
          <a:stretch/>
        </p:blipFill>
        <p:spPr bwMode="auto">
          <a:xfrm>
            <a:off x="4087976" y="7962119"/>
            <a:ext cx="6626953" cy="3646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6EC9BEE-FB7F-DD1F-4F1F-9BCA0FA2D8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255" t="85073" r="3275" b="1639"/>
          <a:stretch/>
        </p:blipFill>
        <p:spPr bwMode="auto">
          <a:xfrm>
            <a:off x="13672247" y="7962120"/>
            <a:ext cx="7943035" cy="36462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E131235-F741-A685-034E-A832D8AFAD1D}"/>
              </a:ext>
            </a:extLst>
          </p:cNvPr>
          <p:cNvPicPr>
            <a:picLocks noChangeAspect="1"/>
          </p:cNvPicPr>
          <p:nvPr/>
        </p:nvPicPr>
        <p:blipFill>
          <a:blip r:embed="rId3"/>
          <a:stretch>
            <a:fillRect/>
          </a:stretch>
        </p:blipFill>
        <p:spPr>
          <a:xfrm>
            <a:off x="8880110" y="3590023"/>
            <a:ext cx="6626953" cy="3667941"/>
          </a:xfrm>
          <a:prstGeom prst="rect">
            <a:avLst/>
          </a:prstGeom>
        </p:spPr>
      </p:pic>
    </p:spTree>
    <p:extLst>
      <p:ext uri="{BB962C8B-B14F-4D97-AF65-F5344CB8AC3E}">
        <p14:creationId xmlns:p14="http://schemas.microsoft.com/office/powerpoint/2010/main" val="71056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30</a:t>
            </a:fld>
            <a:endParaRPr lang="en-US"/>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8869389"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User Journey affect on Oracle</a:t>
            </a:r>
            <a:endParaRPr lang="en-US" sz="5400" dirty="0">
              <a:solidFill>
                <a:srgbClr val="00B0F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3B1FFD1D-4C3A-723B-960C-5EFDE7E03988}"/>
              </a:ext>
            </a:extLst>
          </p:cNvPr>
          <p:cNvSpPr txBox="1"/>
          <p:nvPr/>
        </p:nvSpPr>
        <p:spPr>
          <a:xfrm>
            <a:off x="1954871" y="2616531"/>
            <a:ext cx="21939533" cy="646331"/>
          </a:xfrm>
          <a:prstGeom prst="rect">
            <a:avLst/>
          </a:prstGeom>
          <a:noFill/>
        </p:spPr>
        <p:txBody>
          <a:bodyPr wrap="square" lIns="91440" tIns="45720" rIns="91440" bIns="45720" rtlCol="0" anchor="t">
            <a:spAutoFit/>
          </a:bodyPr>
          <a:lstStyle/>
          <a:p>
            <a:r>
              <a:rPr lang="en-US" sz="3600" dirty="0">
                <a:ln w="0"/>
                <a:solidFill>
                  <a:schemeClr val="accent1"/>
                </a:solidFill>
                <a:effectLst>
                  <a:outerShdw blurRad="38100" dist="25400" dir="5400000" algn="ctr" rotWithShape="0">
                    <a:srgbClr val="6E747A">
                      <a:alpha val="43000"/>
                    </a:srgbClr>
                  </a:outerShdw>
                </a:effectLst>
              </a:rPr>
              <a:t>1) User first time registration</a:t>
            </a:r>
          </a:p>
        </p:txBody>
      </p:sp>
      <p:grpSp>
        <p:nvGrpSpPr>
          <p:cNvPr id="5" name="Group 4">
            <a:extLst>
              <a:ext uri="{FF2B5EF4-FFF2-40B4-BE49-F238E27FC236}">
                <a16:creationId xmlns:a16="http://schemas.microsoft.com/office/drawing/2014/main" id="{07F2CE4D-4650-6532-1517-A6851FB1175A}"/>
              </a:ext>
            </a:extLst>
          </p:cNvPr>
          <p:cNvGrpSpPr/>
          <p:nvPr/>
        </p:nvGrpSpPr>
        <p:grpSpPr>
          <a:xfrm>
            <a:off x="5452227" y="5695616"/>
            <a:ext cx="733802" cy="915380"/>
            <a:chOff x="10457553" y="3818818"/>
            <a:chExt cx="733802" cy="915380"/>
          </a:xfrm>
        </p:grpSpPr>
        <p:sp>
          <p:nvSpPr>
            <p:cNvPr id="8" name="Arrow: Right 10">
              <a:extLst>
                <a:ext uri="{FF2B5EF4-FFF2-40B4-BE49-F238E27FC236}">
                  <a16:creationId xmlns:a16="http://schemas.microsoft.com/office/drawing/2014/main" id="{AB848748-2BE6-70B8-4C02-B04597FAD3C3}"/>
                </a:ext>
              </a:extLst>
            </p:cNvPr>
            <p:cNvSpPr/>
            <p:nvPr/>
          </p:nvSpPr>
          <p:spPr>
            <a:xfrm>
              <a:off x="10457553" y="3818818"/>
              <a:ext cx="733802" cy="91538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9" name="Arrow: Right 4">
              <a:extLst>
                <a:ext uri="{FF2B5EF4-FFF2-40B4-BE49-F238E27FC236}">
                  <a16:creationId xmlns:a16="http://schemas.microsoft.com/office/drawing/2014/main" id="{D66D045F-35E7-CCF1-BAB8-9CCB79A0A62B}"/>
                </a:ext>
              </a:extLst>
            </p:cNvPr>
            <p:cNvSpPr txBox="1"/>
            <p:nvPr/>
          </p:nvSpPr>
          <p:spPr>
            <a:xfrm>
              <a:off x="10457553" y="4001894"/>
              <a:ext cx="513661" cy="5492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n-US" sz="4100" kern="1200"/>
            </a:p>
          </p:txBody>
        </p:sp>
      </p:grpSp>
      <p:sp>
        <p:nvSpPr>
          <p:cNvPr id="12" name="Rectangle: Rounded Corners 6">
            <a:extLst>
              <a:ext uri="{FF2B5EF4-FFF2-40B4-BE49-F238E27FC236}">
                <a16:creationId xmlns:a16="http://schemas.microsoft.com/office/drawing/2014/main" id="{669DE9C8-4FB3-01D8-2989-6985FF832032}"/>
              </a:ext>
            </a:extLst>
          </p:cNvPr>
          <p:cNvSpPr/>
          <p:nvPr/>
        </p:nvSpPr>
        <p:spPr>
          <a:xfrm>
            <a:off x="1104358" y="4243544"/>
            <a:ext cx="3809543" cy="3809543"/>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lvl="0"/>
            <a:endParaRPr lang="en-US"/>
          </a:p>
          <a:p>
            <a:pPr lvl="1"/>
            <a:endParaRPr lang="en-US"/>
          </a:p>
          <a:p>
            <a:pPr lvl="1"/>
            <a:endParaRPr lang="en-US"/>
          </a:p>
        </p:txBody>
      </p:sp>
      <p:pic>
        <p:nvPicPr>
          <p:cNvPr id="16" name="Picture 15">
            <a:extLst>
              <a:ext uri="{FF2B5EF4-FFF2-40B4-BE49-F238E27FC236}">
                <a16:creationId xmlns:a16="http://schemas.microsoft.com/office/drawing/2014/main" id="{C08B75D4-48A9-4044-3F52-9C433616F99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844" b="96667" l="6657" r="95326">
                        <a14:foregroundMark x1="37110" y1="25260" x2="40510" y2="11823"/>
                      </a14:backgroundRemoval>
                    </a14:imgEffect>
                  </a14:imgLayer>
                </a14:imgProps>
              </a:ext>
              <a:ext uri="{837473B0-CC2E-450A-ABE3-18F120FF3D39}">
                <a1611:picAttrSrcUrl xmlns:a1611="http://schemas.microsoft.com/office/drawing/2016/11/main" r:id="rId4"/>
              </a:ext>
            </a:extLst>
          </a:blip>
          <a:stretch>
            <a:fillRect/>
          </a:stretch>
        </p:blipFill>
        <p:spPr>
          <a:xfrm>
            <a:off x="1296524" y="4535049"/>
            <a:ext cx="1625124" cy="2209800"/>
          </a:xfrm>
          <a:prstGeom prst="rect">
            <a:avLst/>
          </a:prstGeom>
        </p:spPr>
      </p:pic>
      <p:sp>
        <p:nvSpPr>
          <p:cNvPr id="17" name="Rectangle: Rounded Corners 16">
            <a:extLst>
              <a:ext uri="{FF2B5EF4-FFF2-40B4-BE49-F238E27FC236}">
                <a16:creationId xmlns:a16="http://schemas.microsoft.com/office/drawing/2014/main" id="{DCD5839E-5C5A-B394-4869-E8F66574517C}"/>
              </a:ext>
            </a:extLst>
          </p:cNvPr>
          <p:cNvSpPr/>
          <p:nvPr/>
        </p:nvSpPr>
        <p:spPr>
          <a:xfrm>
            <a:off x="6652151" y="4248203"/>
            <a:ext cx="3809543" cy="3809543"/>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8" name="Rectangle: Rounded Corners 17">
            <a:extLst>
              <a:ext uri="{FF2B5EF4-FFF2-40B4-BE49-F238E27FC236}">
                <a16:creationId xmlns:a16="http://schemas.microsoft.com/office/drawing/2014/main" id="{4882F4F4-8054-924D-6CD1-23F58047194C}"/>
              </a:ext>
            </a:extLst>
          </p:cNvPr>
          <p:cNvSpPr/>
          <p:nvPr/>
        </p:nvSpPr>
        <p:spPr>
          <a:xfrm>
            <a:off x="12389278" y="4249824"/>
            <a:ext cx="3809543" cy="3809543"/>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9" name="Rectangle: Rounded Corners 18">
            <a:extLst>
              <a:ext uri="{FF2B5EF4-FFF2-40B4-BE49-F238E27FC236}">
                <a16:creationId xmlns:a16="http://schemas.microsoft.com/office/drawing/2014/main" id="{1C641D4E-4DFE-E1B0-A646-72099D9889BB}"/>
              </a:ext>
            </a:extLst>
          </p:cNvPr>
          <p:cNvSpPr/>
          <p:nvPr/>
        </p:nvSpPr>
        <p:spPr>
          <a:xfrm>
            <a:off x="18057915" y="4243544"/>
            <a:ext cx="3809543" cy="3809543"/>
          </a:xfrm>
          <a:prstGeom prst="roundRect">
            <a:avLst>
              <a:gd name="adj" fmla="val 10000"/>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grpSp>
        <p:nvGrpSpPr>
          <p:cNvPr id="20" name="Group 19">
            <a:extLst>
              <a:ext uri="{FF2B5EF4-FFF2-40B4-BE49-F238E27FC236}">
                <a16:creationId xmlns:a16="http://schemas.microsoft.com/office/drawing/2014/main" id="{7CEFAED2-4CBB-3FF4-BAC5-E5FEA8A318EC}"/>
              </a:ext>
            </a:extLst>
          </p:cNvPr>
          <p:cNvGrpSpPr/>
          <p:nvPr/>
        </p:nvGrpSpPr>
        <p:grpSpPr>
          <a:xfrm>
            <a:off x="11290928" y="5664940"/>
            <a:ext cx="733802" cy="915380"/>
            <a:chOff x="10457553" y="3818818"/>
            <a:chExt cx="733802" cy="915380"/>
          </a:xfrm>
        </p:grpSpPr>
        <p:sp>
          <p:nvSpPr>
            <p:cNvPr id="21" name="Arrow: Right 20">
              <a:extLst>
                <a:ext uri="{FF2B5EF4-FFF2-40B4-BE49-F238E27FC236}">
                  <a16:creationId xmlns:a16="http://schemas.microsoft.com/office/drawing/2014/main" id="{0B629D31-8597-13F2-D606-BD30A87EA3E2}"/>
                </a:ext>
              </a:extLst>
            </p:cNvPr>
            <p:cNvSpPr/>
            <p:nvPr/>
          </p:nvSpPr>
          <p:spPr>
            <a:xfrm>
              <a:off x="10457553" y="3818818"/>
              <a:ext cx="733802" cy="91538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Arrow: Right 4">
              <a:extLst>
                <a:ext uri="{FF2B5EF4-FFF2-40B4-BE49-F238E27FC236}">
                  <a16:creationId xmlns:a16="http://schemas.microsoft.com/office/drawing/2014/main" id="{99138E9F-CDC2-55A6-D6B4-E96031A8D3A7}"/>
                </a:ext>
              </a:extLst>
            </p:cNvPr>
            <p:cNvSpPr txBox="1"/>
            <p:nvPr/>
          </p:nvSpPr>
          <p:spPr>
            <a:xfrm>
              <a:off x="10457553" y="4001894"/>
              <a:ext cx="513661" cy="5492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n-US" sz="4100" kern="1200"/>
            </a:p>
          </p:txBody>
        </p:sp>
      </p:grpSp>
      <p:grpSp>
        <p:nvGrpSpPr>
          <p:cNvPr id="23" name="Group 22">
            <a:extLst>
              <a:ext uri="{FF2B5EF4-FFF2-40B4-BE49-F238E27FC236}">
                <a16:creationId xmlns:a16="http://schemas.microsoft.com/office/drawing/2014/main" id="{CF950131-95CD-A525-AE09-A2AD915A6238}"/>
              </a:ext>
            </a:extLst>
          </p:cNvPr>
          <p:cNvGrpSpPr/>
          <p:nvPr/>
        </p:nvGrpSpPr>
        <p:grpSpPr>
          <a:xfrm>
            <a:off x="16967829" y="5664940"/>
            <a:ext cx="733802" cy="915380"/>
            <a:chOff x="10457553" y="3818818"/>
            <a:chExt cx="733802" cy="915380"/>
          </a:xfrm>
        </p:grpSpPr>
        <p:sp>
          <p:nvSpPr>
            <p:cNvPr id="24" name="Arrow: Right 23">
              <a:extLst>
                <a:ext uri="{FF2B5EF4-FFF2-40B4-BE49-F238E27FC236}">
                  <a16:creationId xmlns:a16="http://schemas.microsoft.com/office/drawing/2014/main" id="{F7CD2C28-20DB-9F3F-BF38-5B29159882E6}"/>
                </a:ext>
              </a:extLst>
            </p:cNvPr>
            <p:cNvSpPr/>
            <p:nvPr/>
          </p:nvSpPr>
          <p:spPr>
            <a:xfrm>
              <a:off x="10457553" y="3818818"/>
              <a:ext cx="733802" cy="915380"/>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Arrow: Right 4">
              <a:extLst>
                <a:ext uri="{FF2B5EF4-FFF2-40B4-BE49-F238E27FC236}">
                  <a16:creationId xmlns:a16="http://schemas.microsoft.com/office/drawing/2014/main" id="{4AA37778-F32A-2FB4-10AA-8599E3DCD861}"/>
                </a:ext>
              </a:extLst>
            </p:cNvPr>
            <p:cNvSpPr txBox="1"/>
            <p:nvPr/>
          </p:nvSpPr>
          <p:spPr>
            <a:xfrm>
              <a:off x="10457553" y="4001894"/>
              <a:ext cx="513661" cy="5492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822450">
                <a:lnSpc>
                  <a:spcPct val="90000"/>
                </a:lnSpc>
                <a:spcBef>
                  <a:spcPct val="0"/>
                </a:spcBef>
                <a:spcAft>
                  <a:spcPct val="35000"/>
                </a:spcAft>
                <a:buNone/>
              </a:pPr>
              <a:endParaRPr lang="en-US" sz="4100" kern="1200"/>
            </a:p>
          </p:txBody>
        </p:sp>
      </p:grpSp>
      <p:pic>
        <p:nvPicPr>
          <p:cNvPr id="26" name="Picture 25">
            <a:extLst>
              <a:ext uri="{FF2B5EF4-FFF2-40B4-BE49-F238E27FC236}">
                <a16:creationId xmlns:a16="http://schemas.microsoft.com/office/drawing/2014/main" id="{C3CAF2C4-8DC7-0376-1B83-FDDD56BE7D2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3251922" y="4744414"/>
            <a:ext cx="1050228" cy="2000435"/>
          </a:xfrm>
          <a:prstGeom prst="rect">
            <a:avLst/>
          </a:prstGeom>
        </p:spPr>
      </p:pic>
      <p:pic>
        <p:nvPicPr>
          <p:cNvPr id="27" name="Picture 61">
            <a:extLst>
              <a:ext uri="{FF2B5EF4-FFF2-40B4-BE49-F238E27FC236}">
                <a16:creationId xmlns:a16="http://schemas.microsoft.com/office/drawing/2014/main" id="{AF0CC370-FA5A-EFD0-3D7C-A0F5151B1274}"/>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639278" y="4557782"/>
            <a:ext cx="2004513" cy="1917052"/>
          </a:xfrm>
          <a:prstGeom prst="rect">
            <a:avLst/>
          </a:prstGeom>
        </p:spPr>
      </p:pic>
      <p:sp>
        <p:nvSpPr>
          <p:cNvPr id="28" name="TextBox 27">
            <a:extLst>
              <a:ext uri="{FF2B5EF4-FFF2-40B4-BE49-F238E27FC236}">
                <a16:creationId xmlns:a16="http://schemas.microsoft.com/office/drawing/2014/main" id="{4C9E2A7B-AB9F-75F5-5808-0B5AE53E8629}"/>
              </a:ext>
            </a:extLst>
          </p:cNvPr>
          <p:cNvSpPr txBox="1"/>
          <p:nvPr/>
        </p:nvSpPr>
        <p:spPr>
          <a:xfrm>
            <a:off x="7690968" y="6772936"/>
            <a:ext cx="2135471" cy="369332"/>
          </a:xfrm>
          <a:prstGeom prst="rect">
            <a:avLst/>
          </a:prstGeom>
          <a:noFill/>
        </p:spPr>
        <p:txBody>
          <a:bodyPr wrap="square" rtlCol="0">
            <a:spAutoFit/>
          </a:bodyPr>
          <a:lstStyle/>
          <a:p>
            <a:r>
              <a:rPr lang="en-US" dirty="0" err="1"/>
              <a:t>OKDollar</a:t>
            </a:r>
            <a:r>
              <a:rPr lang="en-US" dirty="0"/>
              <a:t> Wallet</a:t>
            </a:r>
          </a:p>
        </p:txBody>
      </p:sp>
      <p:sp>
        <p:nvSpPr>
          <p:cNvPr id="29" name="TextBox 28">
            <a:extLst>
              <a:ext uri="{FF2B5EF4-FFF2-40B4-BE49-F238E27FC236}">
                <a16:creationId xmlns:a16="http://schemas.microsoft.com/office/drawing/2014/main" id="{4B28D4A2-C5E1-3559-A672-98D2BFA402E2}"/>
              </a:ext>
            </a:extLst>
          </p:cNvPr>
          <p:cNvSpPr txBox="1"/>
          <p:nvPr/>
        </p:nvSpPr>
        <p:spPr>
          <a:xfrm>
            <a:off x="13448004" y="6772936"/>
            <a:ext cx="1885857" cy="369332"/>
          </a:xfrm>
          <a:prstGeom prst="rect">
            <a:avLst/>
          </a:prstGeom>
          <a:noFill/>
        </p:spPr>
        <p:txBody>
          <a:bodyPr wrap="square" rtlCol="0">
            <a:spAutoFit/>
          </a:bodyPr>
          <a:lstStyle/>
          <a:p>
            <a:r>
              <a:rPr lang="en-US" dirty="0"/>
              <a:t>Mojaloop Switch</a:t>
            </a:r>
          </a:p>
        </p:txBody>
      </p:sp>
      <p:pic>
        <p:nvPicPr>
          <p:cNvPr id="30" name="Picture 29">
            <a:extLst>
              <a:ext uri="{FF2B5EF4-FFF2-40B4-BE49-F238E27FC236}">
                <a16:creationId xmlns:a16="http://schemas.microsoft.com/office/drawing/2014/main" id="{34FB54EE-D5C6-41FC-235D-94A9D4A33EAF}"/>
              </a:ext>
            </a:extLst>
          </p:cNvPr>
          <p:cNvPicPr>
            <a:picLocks noChangeAspect="1"/>
          </p:cNvPicPr>
          <p:nvPr/>
        </p:nvPicPr>
        <p:blipFill rotWithShape="1">
          <a:blip r:embed="rId9"/>
          <a:srcRect l="27188" t="11942" r="28394" b="11922"/>
          <a:stretch/>
        </p:blipFill>
        <p:spPr>
          <a:xfrm>
            <a:off x="13410977" y="4676456"/>
            <a:ext cx="1800000" cy="1800000"/>
          </a:xfrm>
          <a:prstGeom prst="ellipse">
            <a:avLst/>
          </a:prstGeom>
          <a:ln w="63500" cap="rnd">
            <a:solidFill>
              <a:srgbClr val="333333"/>
            </a:solidFill>
          </a:ln>
          <a:effectLst/>
        </p:spPr>
      </p:pic>
      <p:sp>
        <p:nvSpPr>
          <p:cNvPr id="31" name="Flowchart: Magnetic Disk 12">
            <a:extLst>
              <a:ext uri="{FF2B5EF4-FFF2-40B4-BE49-F238E27FC236}">
                <a16:creationId xmlns:a16="http://schemas.microsoft.com/office/drawing/2014/main" id="{61C72423-99B5-00BA-6ED9-09012F443BBE}"/>
              </a:ext>
            </a:extLst>
          </p:cNvPr>
          <p:cNvSpPr/>
          <p:nvPr/>
        </p:nvSpPr>
        <p:spPr>
          <a:xfrm>
            <a:off x="18853320" y="4707048"/>
            <a:ext cx="2218731" cy="181997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8C66927-8858-C291-083A-C978298C392D}"/>
              </a:ext>
            </a:extLst>
          </p:cNvPr>
          <p:cNvSpPr txBox="1"/>
          <p:nvPr/>
        </p:nvSpPr>
        <p:spPr>
          <a:xfrm>
            <a:off x="19141933" y="6732182"/>
            <a:ext cx="1885857" cy="646331"/>
          </a:xfrm>
          <a:prstGeom prst="rect">
            <a:avLst/>
          </a:prstGeom>
          <a:noFill/>
        </p:spPr>
        <p:txBody>
          <a:bodyPr wrap="square" rtlCol="0">
            <a:spAutoFit/>
          </a:bodyPr>
          <a:lstStyle/>
          <a:p>
            <a:pPr algn="ctr"/>
            <a:r>
              <a:rPr lang="en-US" dirty="0"/>
              <a:t>Mojaloop MSISDN Oracle</a:t>
            </a:r>
          </a:p>
        </p:txBody>
      </p:sp>
      <p:sp>
        <p:nvSpPr>
          <p:cNvPr id="33" name="Rectangle: Rounded Corners 31">
            <a:extLst>
              <a:ext uri="{FF2B5EF4-FFF2-40B4-BE49-F238E27FC236}">
                <a16:creationId xmlns:a16="http://schemas.microsoft.com/office/drawing/2014/main" id="{67748D43-4832-D763-FA97-D741137AB293}"/>
              </a:ext>
            </a:extLst>
          </p:cNvPr>
          <p:cNvSpPr/>
          <p:nvPr/>
        </p:nvSpPr>
        <p:spPr>
          <a:xfrm>
            <a:off x="2437045" y="7358612"/>
            <a:ext cx="3809543" cy="3809543"/>
          </a:xfrm>
          <a:prstGeom prst="roundRect">
            <a:avLst>
              <a:gd name="adj" fmla="val 10000"/>
            </a:avLst>
          </a:prstGeom>
          <a:solidFill>
            <a:srgbClr val="00B0F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lvl="1"/>
            <a:endParaRPr lang="en-US" sz="2600" dirty="0">
              <a:solidFill>
                <a:schemeClr val="bg1"/>
              </a:solidFill>
            </a:endParaRPr>
          </a:p>
        </p:txBody>
      </p:sp>
      <p:sp>
        <p:nvSpPr>
          <p:cNvPr id="34" name="Rectangle: Rounded Corners 33">
            <a:extLst>
              <a:ext uri="{FF2B5EF4-FFF2-40B4-BE49-F238E27FC236}">
                <a16:creationId xmlns:a16="http://schemas.microsoft.com/office/drawing/2014/main" id="{5F76CDEA-AC5F-FAA2-7FF2-49CC67199C67}"/>
              </a:ext>
            </a:extLst>
          </p:cNvPr>
          <p:cNvSpPr/>
          <p:nvPr/>
        </p:nvSpPr>
        <p:spPr>
          <a:xfrm>
            <a:off x="8304609" y="7442440"/>
            <a:ext cx="3809543" cy="3809543"/>
          </a:xfrm>
          <a:prstGeom prst="roundRect">
            <a:avLst>
              <a:gd name="adj" fmla="val 10000"/>
            </a:avLst>
          </a:prstGeom>
          <a:solidFill>
            <a:srgbClr val="00B0F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lvl="1">
              <a:lnSpc>
                <a:spcPct val="150000"/>
              </a:lnSpc>
            </a:pPr>
            <a:endParaRPr lang="en-US" sz="2600" dirty="0">
              <a:solidFill>
                <a:schemeClr val="bg1"/>
              </a:solidFill>
            </a:endParaRPr>
          </a:p>
        </p:txBody>
      </p:sp>
      <p:sp>
        <p:nvSpPr>
          <p:cNvPr id="35" name="Rectangle: Rounded Corners 34">
            <a:extLst>
              <a:ext uri="{FF2B5EF4-FFF2-40B4-BE49-F238E27FC236}">
                <a16:creationId xmlns:a16="http://schemas.microsoft.com/office/drawing/2014/main" id="{588976AA-48AA-C7EE-928F-B80F9DD3D685}"/>
              </a:ext>
            </a:extLst>
          </p:cNvPr>
          <p:cNvSpPr/>
          <p:nvPr/>
        </p:nvSpPr>
        <p:spPr>
          <a:xfrm>
            <a:off x="13973246" y="7454613"/>
            <a:ext cx="3809543" cy="3809543"/>
          </a:xfrm>
          <a:prstGeom prst="roundRect">
            <a:avLst>
              <a:gd name="adj" fmla="val 10000"/>
            </a:avLst>
          </a:prstGeom>
          <a:solidFill>
            <a:srgbClr val="00B0F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lvl="1"/>
            <a:endParaRPr lang="en-US" sz="2600" dirty="0">
              <a:solidFill>
                <a:schemeClr val="bg1"/>
              </a:solidFill>
            </a:endParaRPr>
          </a:p>
        </p:txBody>
      </p:sp>
      <p:sp>
        <p:nvSpPr>
          <p:cNvPr id="36" name="Rectangle: Rounded Corners 35">
            <a:extLst>
              <a:ext uri="{FF2B5EF4-FFF2-40B4-BE49-F238E27FC236}">
                <a16:creationId xmlns:a16="http://schemas.microsoft.com/office/drawing/2014/main" id="{82575732-6377-C059-CDA5-F03C7B89626C}"/>
              </a:ext>
            </a:extLst>
          </p:cNvPr>
          <p:cNvSpPr/>
          <p:nvPr/>
        </p:nvSpPr>
        <p:spPr>
          <a:xfrm>
            <a:off x="20084861" y="7503109"/>
            <a:ext cx="3809543" cy="3809543"/>
          </a:xfrm>
          <a:prstGeom prst="roundRect">
            <a:avLst>
              <a:gd name="adj" fmla="val 10000"/>
            </a:avLst>
          </a:prstGeom>
          <a:solidFill>
            <a:srgbClr val="00B0F0"/>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lvl="1"/>
            <a:endParaRPr lang="en-US" sz="2600" dirty="0">
              <a:solidFill>
                <a:schemeClr val="bg1"/>
              </a:solidFill>
            </a:endParaRPr>
          </a:p>
        </p:txBody>
      </p:sp>
      <p:sp>
        <p:nvSpPr>
          <p:cNvPr id="37" name="TextBox 36">
            <a:extLst>
              <a:ext uri="{FF2B5EF4-FFF2-40B4-BE49-F238E27FC236}">
                <a16:creationId xmlns:a16="http://schemas.microsoft.com/office/drawing/2014/main" id="{345695CF-A708-3327-F339-5438850A2FCA}"/>
              </a:ext>
            </a:extLst>
          </p:cNvPr>
          <p:cNvSpPr txBox="1"/>
          <p:nvPr/>
        </p:nvSpPr>
        <p:spPr>
          <a:xfrm>
            <a:off x="2523499" y="7603374"/>
            <a:ext cx="3662530" cy="3359061"/>
          </a:xfrm>
          <a:prstGeom prst="rect">
            <a:avLst/>
          </a:prstGeom>
          <a:noFill/>
        </p:spPr>
        <p:txBody>
          <a:bodyPr wrap="square" rtlCol="0">
            <a:spAutoFit/>
          </a:bodyPr>
          <a:lstStyle/>
          <a:p>
            <a:pPr>
              <a:lnSpc>
                <a:spcPct val="150000"/>
              </a:lnSpc>
            </a:pPr>
            <a:r>
              <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 want to open a mobile wallet.</a:t>
            </a:r>
            <a:b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pPr>
            <a:r>
              <a:rPr lang="en-US" sz="2400" b="1" i="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This is my MSISDN +959254458964</a:t>
            </a:r>
            <a:endPar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nSpc>
                <a:spcPct val="150000"/>
              </a:lnSpc>
            </a:pPr>
            <a:endParaRPr lang="en-US" sz="2400" b="1" dirty="0">
              <a:latin typeface="Calibri" panose="020F0502020204030204" pitchFamily="34" charset="0"/>
              <a:ea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49BD859D-2037-345C-8D13-C3C4C19E4C39}"/>
              </a:ext>
            </a:extLst>
          </p:cNvPr>
          <p:cNvSpPr txBox="1"/>
          <p:nvPr/>
        </p:nvSpPr>
        <p:spPr>
          <a:xfrm>
            <a:off x="8362956" y="7680200"/>
            <a:ext cx="3682706" cy="3359061"/>
          </a:xfrm>
          <a:prstGeom prst="rect">
            <a:avLst/>
          </a:prstGeom>
          <a:noFill/>
        </p:spPr>
        <p:txBody>
          <a:bodyPr wrap="square" rtlCol="0">
            <a:spAutoFit/>
          </a:bodyPr>
          <a:lstStyle>
            <a:defPPr>
              <a:defRPr lang="en-US"/>
            </a:defPPr>
            <a:lvl1pPr>
              <a:lnSpc>
                <a:spcPct val="150000"/>
              </a:lnSpc>
              <a:defRPr sz="2000" b="0" i="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sz="2400" b="1" dirty="0"/>
              <a:t>Please register to MSISDN to me. </a:t>
            </a:r>
          </a:p>
          <a:p>
            <a:endParaRPr lang="en-US" sz="2400" b="1" dirty="0"/>
          </a:p>
          <a:p>
            <a:r>
              <a:rPr lang="en-US" sz="2400" b="1" dirty="0"/>
              <a:t>Post participants /MSISDN/ +959254458964</a:t>
            </a:r>
          </a:p>
          <a:p>
            <a:endParaRPr lang="en-US" sz="2400" b="1" dirty="0"/>
          </a:p>
        </p:txBody>
      </p:sp>
      <p:sp>
        <p:nvSpPr>
          <p:cNvPr id="39" name="TextBox 38">
            <a:extLst>
              <a:ext uri="{FF2B5EF4-FFF2-40B4-BE49-F238E27FC236}">
                <a16:creationId xmlns:a16="http://schemas.microsoft.com/office/drawing/2014/main" id="{AF9620B8-2FB1-563C-DC99-95F0663EF08F}"/>
              </a:ext>
            </a:extLst>
          </p:cNvPr>
          <p:cNvSpPr txBox="1"/>
          <p:nvPr/>
        </p:nvSpPr>
        <p:spPr>
          <a:xfrm>
            <a:off x="20181288" y="7527137"/>
            <a:ext cx="3713116" cy="3543727"/>
          </a:xfrm>
          <a:prstGeom prst="rect">
            <a:avLst/>
          </a:prstGeom>
          <a:noFill/>
        </p:spPr>
        <p:txBody>
          <a:bodyPr wrap="square" rtlCol="0">
            <a:spAutoFit/>
          </a:bodyPr>
          <a:lstStyle>
            <a:defPPr>
              <a:defRPr lang="en-US"/>
            </a:defPPr>
            <a:lvl1pPr>
              <a:lnSpc>
                <a:spcPct val="150000"/>
              </a:lnSpc>
              <a:defRPr sz="2000" b="0" i="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sz="2400" b="1" dirty="0"/>
              <a:t>Do I have registration already?</a:t>
            </a:r>
          </a:p>
          <a:p>
            <a:pPr>
              <a:lnSpc>
                <a:spcPct val="100000"/>
              </a:lnSpc>
            </a:pPr>
            <a:endParaRPr lang="en-US" sz="2400" b="1" dirty="0"/>
          </a:p>
          <a:p>
            <a:pPr>
              <a:lnSpc>
                <a:spcPct val="100000"/>
              </a:lnSpc>
            </a:pPr>
            <a:endParaRPr lang="en-US" sz="2400" b="1" dirty="0"/>
          </a:p>
          <a:p>
            <a:r>
              <a:rPr lang="en-US" sz="2400" b="1" dirty="0"/>
              <a:t>Yes, I do. But I will register it to </a:t>
            </a:r>
            <a:r>
              <a:rPr lang="en-US" sz="2400" b="1" dirty="0" err="1"/>
              <a:t>OKDollar</a:t>
            </a:r>
            <a:r>
              <a:rPr lang="en-US" sz="2400" b="1" dirty="0"/>
              <a:t> and set it as the default for this MSISDN</a:t>
            </a:r>
          </a:p>
        </p:txBody>
      </p:sp>
      <p:sp>
        <p:nvSpPr>
          <p:cNvPr id="40" name="TextBox 39">
            <a:extLst>
              <a:ext uri="{FF2B5EF4-FFF2-40B4-BE49-F238E27FC236}">
                <a16:creationId xmlns:a16="http://schemas.microsoft.com/office/drawing/2014/main" id="{E369FC64-AEEE-B534-D8A8-C4D1EA01A25F}"/>
              </a:ext>
            </a:extLst>
          </p:cNvPr>
          <p:cNvSpPr txBox="1"/>
          <p:nvPr/>
        </p:nvSpPr>
        <p:spPr>
          <a:xfrm>
            <a:off x="14018795" y="7681100"/>
            <a:ext cx="3718444" cy="3359061"/>
          </a:xfrm>
          <a:prstGeom prst="rect">
            <a:avLst/>
          </a:prstGeom>
          <a:noFill/>
        </p:spPr>
        <p:txBody>
          <a:bodyPr wrap="square" rtlCol="0">
            <a:spAutoFit/>
          </a:bodyPr>
          <a:lstStyle>
            <a:defPPr>
              <a:defRPr lang="en-US"/>
            </a:defPPr>
            <a:lvl1pPr>
              <a:lnSpc>
                <a:spcPct val="150000"/>
              </a:lnSpc>
              <a:defRPr sz="2000" b="0" i="0">
                <a:solidFill>
                  <a:schemeClr val="bg1"/>
                </a:solidFill>
                <a:effectLst/>
                <a:latin typeface="Calibri" panose="020F0502020204030204" pitchFamily="34" charset="0"/>
                <a:ea typeface="Calibri" panose="020F0502020204030204" pitchFamily="34" charset="0"/>
                <a:cs typeface="Calibri" panose="020F0502020204030204" pitchFamily="34" charset="0"/>
              </a:defRPr>
            </a:lvl1pPr>
          </a:lstStyle>
          <a:p>
            <a:r>
              <a:rPr lang="en-US" sz="2400" b="1" dirty="0"/>
              <a:t>Please register  +959254458964 to </a:t>
            </a:r>
            <a:r>
              <a:rPr lang="en-US" sz="2400" b="1" dirty="0" err="1"/>
              <a:t>OKDollar</a:t>
            </a:r>
            <a:r>
              <a:rPr lang="en-US" sz="2400" b="1" dirty="0"/>
              <a:t>.</a:t>
            </a:r>
          </a:p>
          <a:p>
            <a:endParaRPr lang="en-US" sz="2400" b="1" dirty="0"/>
          </a:p>
          <a:p>
            <a:r>
              <a:rPr lang="en-US" sz="2400" b="1" dirty="0"/>
              <a:t>Post participants /MSISDN/ +959254458964</a:t>
            </a:r>
          </a:p>
        </p:txBody>
      </p:sp>
      <p:sp>
        <p:nvSpPr>
          <p:cNvPr id="41" name="Arrow: U-Turn 37">
            <a:extLst>
              <a:ext uri="{FF2B5EF4-FFF2-40B4-BE49-F238E27FC236}">
                <a16:creationId xmlns:a16="http://schemas.microsoft.com/office/drawing/2014/main" id="{584F1322-FA15-1B6A-AF60-E11CC96DFAD6}"/>
              </a:ext>
            </a:extLst>
          </p:cNvPr>
          <p:cNvSpPr/>
          <p:nvPr/>
        </p:nvSpPr>
        <p:spPr>
          <a:xfrm rot="5400000">
            <a:off x="20538340" y="8861156"/>
            <a:ext cx="358588" cy="432389"/>
          </a:xfrm>
          <a:prstGeom prst="utur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5563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31</a:t>
            </a:fld>
            <a:endParaRPr lang="en-US"/>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8869389"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GET-participants-from-Oracle</a:t>
            </a:r>
            <a:endParaRPr lang="en-US" sz="4400" dirty="0">
              <a:solidFill>
                <a:srgbClr val="00B0F0"/>
              </a:solidFill>
              <a:latin typeface="Calibri" panose="020F0502020204030204" pitchFamily="34" charset="0"/>
              <a:cs typeface="Calibri" panose="020F0502020204030204" pitchFamily="34" charset="0"/>
            </a:endParaRPr>
          </a:p>
        </p:txBody>
      </p:sp>
      <p:pic>
        <p:nvPicPr>
          <p:cNvPr id="5" name="Picture 2">
            <a:extLst>
              <a:ext uri="{FF2B5EF4-FFF2-40B4-BE49-F238E27FC236}">
                <a16:creationId xmlns:a16="http://schemas.microsoft.com/office/drawing/2014/main" id="{79EEDA09-3408-FD15-3219-D413D5E839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693" y="2445087"/>
            <a:ext cx="10191750" cy="10632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703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32</a:t>
            </a:fld>
            <a:endParaRPr lang="en-US"/>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8869389"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POST-participants-to-Oracle</a:t>
            </a:r>
            <a:endParaRPr lang="en-US" sz="3600" dirty="0">
              <a:solidFill>
                <a:srgbClr val="00B0F0"/>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4AEC4D95-0FC1-56B2-88A5-F42F8F427B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200" y="2885869"/>
            <a:ext cx="19465766" cy="10124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214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785A4B-589A-4560-87B7-BB12B6398CC4}"/>
              </a:ext>
            </a:extLst>
          </p:cNvPr>
          <p:cNvSpPr>
            <a:spLocks noGrp="1"/>
          </p:cNvSpPr>
          <p:nvPr>
            <p:ph type="sldNum" sz="quarter" idx="12"/>
          </p:nvPr>
        </p:nvSpPr>
        <p:spPr/>
        <p:txBody>
          <a:bodyPr/>
          <a:lstStyle/>
          <a:p>
            <a:fld id="{20AF9D7A-5BEE-9245-944A-197F51D542D9}" type="slidenum">
              <a:rPr lang="en-US" smtClean="0"/>
              <a:t>33</a:t>
            </a:fld>
            <a:endParaRPr lang="en-US"/>
          </a:p>
        </p:txBody>
      </p:sp>
      <p:sp>
        <p:nvSpPr>
          <p:cNvPr id="7" name="Title 23">
            <a:extLst>
              <a:ext uri="{FF2B5EF4-FFF2-40B4-BE49-F238E27FC236}">
                <a16:creationId xmlns:a16="http://schemas.microsoft.com/office/drawing/2014/main" id="{8E72B8CA-5D25-4667-BF93-EBB62D1F54DD}"/>
              </a:ext>
            </a:extLst>
          </p:cNvPr>
          <p:cNvSpPr txBox="1">
            <a:spLocks noGrp="1"/>
          </p:cNvSpPr>
          <p:nvPr>
            <p:ph type="title"/>
          </p:nvPr>
        </p:nvSpPr>
        <p:spPr>
          <a:xfrm>
            <a:off x="1930400" y="9658350"/>
            <a:ext cx="20440502" cy="22479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r>
              <a:rPr lang="en-US" sz="10000" dirty="0">
                <a:solidFill>
                  <a:srgbClr val="00B0F0"/>
                </a:solidFill>
                <a:latin typeface="Calibri" panose="020F0502020204030204" pitchFamily="34" charset="0"/>
                <a:cs typeface="Calibri" panose="020F0502020204030204" pitchFamily="34" charset="0"/>
              </a:rPr>
              <a:t>Settlement</a:t>
            </a:r>
          </a:p>
        </p:txBody>
      </p:sp>
    </p:spTree>
    <p:extLst>
      <p:ext uri="{BB962C8B-B14F-4D97-AF65-F5344CB8AC3E}">
        <p14:creationId xmlns:p14="http://schemas.microsoft.com/office/powerpoint/2010/main" val="3266445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34</a:t>
            </a:fld>
            <a:endParaRPr lang="en-US"/>
          </a:p>
        </p:txBody>
      </p:sp>
      <p:sp>
        <p:nvSpPr>
          <p:cNvPr id="8" name="TextBox 7">
            <a:extLst>
              <a:ext uri="{FF2B5EF4-FFF2-40B4-BE49-F238E27FC236}">
                <a16:creationId xmlns:a16="http://schemas.microsoft.com/office/drawing/2014/main" id="{D709DB95-A681-4067-9A58-289E23206CB5}"/>
              </a:ext>
            </a:extLst>
          </p:cNvPr>
          <p:cNvSpPr txBox="1"/>
          <p:nvPr/>
        </p:nvSpPr>
        <p:spPr>
          <a:xfrm>
            <a:off x="1488226" y="2920962"/>
            <a:ext cx="21583027" cy="7306616"/>
          </a:xfrm>
          <a:prstGeom prst="rect">
            <a:avLst/>
          </a:prstGeom>
          <a:noFill/>
        </p:spPr>
        <p:txBody>
          <a:bodyPr wrap="square" lIns="91440" tIns="45720" rIns="91440" bIns="45720" rtlCol="0" anchor="t">
            <a:spAutoFit/>
          </a:bodyPr>
          <a:lstStyle/>
          <a:p>
            <a:pPr marL="571500" indent="-571500">
              <a:lnSpc>
                <a:spcPct val="200000"/>
              </a:lnSpc>
              <a:buFont typeface="Arial" panose="020B0604020202020204" pitchFamily="34" charset="0"/>
              <a:buChar char="•"/>
            </a:pPr>
            <a:r>
              <a:rPr lang="en-US" sz="4000" dirty="0">
                <a:latin typeface="Calibri" panose="020F0502020204030204" pitchFamily="34" charset="0"/>
                <a:cs typeface="Calibri" panose="020F0502020204030204" pitchFamily="34" charset="0"/>
              </a:rPr>
              <a:t>The </a:t>
            </a:r>
            <a:r>
              <a:rPr lang="en-US" sz="4000" dirty="0" err="1">
                <a:latin typeface="Calibri" panose="020F0502020204030204" pitchFamily="34" charset="0"/>
                <a:cs typeface="Calibri" panose="020F0502020204030204" pitchFamily="34" charset="0"/>
              </a:rPr>
              <a:t>Mojaloop</a:t>
            </a:r>
            <a:r>
              <a:rPr lang="en-US" sz="4000" dirty="0">
                <a:latin typeface="Calibri" panose="020F0502020204030204" pitchFamily="34" charset="0"/>
                <a:cs typeface="Calibri" panose="020F0502020204030204" pitchFamily="34" charset="0"/>
              </a:rPr>
              <a:t> platform is only concerned with a single settlement structure. </a:t>
            </a:r>
          </a:p>
          <a:p>
            <a:pPr marL="571500" indent="-571500">
              <a:lnSpc>
                <a:spcPct val="200000"/>
              </a:lnSpc>
              <a:buFont typeface="Arial" panose="020B0604020202020204" pitchFamily="34" charset="0"/>
              <a:buChar char="•"/>
            </a:pPr>
            <a:r>
              <a:rPr lang="en-US" sz="4000" dirty="0">
                <a:latin typeface="Calibri" panose="020F0502020204030204" pitchFamily="34" charset="0"/>
                <a:cs typeface="Calibri" panose="020F0502020204030204" pitchFamily="34" charset="0"/>
              </a:rPr>
              <a:t>In a cross-border remittance, funds will typically arrive from another scheme on a timetable which is not related to the remittee (payee) scheme’s settlement timetable. This is likely to place significant liquidity pressure on the CNP as a settling participant in the remitter (payer) scheme. </a:t>
            </a:r>
          </a:p>
          <a:p>
            <a:pPr marL="571500" indent="-571500">
              <a:lnSpc>
                <a:spcPct val="200000"/>
              </a:lnSpc>
              <a:buFont typeface="Arial" panose="020B0604020202020204" pitchFamily="34" charset="0"/>
              <a:buChar char="•"/>
            </a:pPr>
            <a:r>
              <a:rPr lang="en-US" sz="4000" dirty="0">
                <a:latin typeface="Calibri" panose="020F0502020204030204" pitchFamily="34" charset="0"/>
                <a:cs typeface="Calibri" panose="020F0502020204030204" pitchFamily="34" charset="0"/>
              </a:rPr>
              <a:t>As a result, there is a requirement to distinguish between internal transfers and remittance transfers and settle them according to separate settlement models.</a:t>
            </a:r>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8869389"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Problem</a:t>
            </a:r>
            <a:endParaRPr lang="en-US" sz="6600"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5201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35</a:t>
            </a:fld>
            <a:endParaRPr lang="en-US"/>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8869389"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Solution</a:t>
            </a:r>
            <a:endParaRPr lang="en-US" sz="5400" dirty="0">
              <a:solidFill>
                <a:srgbClr val="00B0F0"/>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E06DB5E2-666D-E620-E915-D61C2B692744}"/>
              </a:ext>
            </a:extLst>
          </p:cNvPr>
          <p:cNvSpPr txBox="1"/>
          <p:nvPr/>
        </p:nvSpPr>
        <p:spPr>
          <a:xfrm>
            <a:off x="1754925" y="6603707"/>
            <a:ext cx="21939533" cy="5851410"/>
          </a:xfrm>
          <a:prstGeom prst="rect">
            <a:avLst/>
          </a:prstGeom>
          <a:noFill/>
        </p:spPr>
        <p:txBody>
          <a:bodyPr wrap="square" lIns="91440" tIns="45720" rIns="91440" bIns="45720" rtlCol="0" anchor="t">
            <a:spAutoFit/>
          </a:bodyPr>
          <a:lstStyle/>
          <a:p>
            <a:pPr marL="0" indent="0">
              <a:lnSpc>
                <a:spcPct val="170000"/>
              </a:lnSpc>
              <a:buNone/>
            </a:pPr>
            <a:r>
              <a:rPr lang="en-US" sz="3200" dirty="0">
                <a:latin typeface="Calibri" panose="020F0502020204030204" pitchFamily="34" charset="0"/>
                <a:cs typeface="Calibri" panose="020F0502020204030204" pitchFamily="34" charset="0"/>
              </a:rPr>
              <a:t>In both cases, </a:t>
            </a:r>
          </a:p>
          <a:p>
            <a:pPr marL="914400" lvl="1" indent="-457200">
              <a:lnSpc>
                <a:spcPct val="17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The appropriate value would be set for inbound transfers by the CNP, and </a:t>
            </a:r>
          </a:p>
          <a:p>
            <a:pPr marL="914400" lvl="1" indent="-457200">
              <a:lnSpc>
                <a:spcPct val="17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There is no change needed to the behavior of creditor DFSPs and ultimate creditor.</a:t>
            </a:r>
          </a:p>
          <a:p>
            <a:pPr marL="0" indent="0">
              <a:lnSpc>
                <a:spcPct val="170000"/>
              </a:lnSpc>
              <a:buNone/>
            </a:pPr>
            <a:r>
              <a:rPr lang="en-US" sz="3200" dirty="0">
                <a:latin typeface="Calibri" panose="020F0502020204030204" pitchFamily="34" charset="0"/>
                <a:cs typeface="Calibri" panose="020F0502020204030204" pitchFamily="34" charset="0"/>
              </a:rPr>
              <a:t>We can already define settlement models by ledger account type. We can apply a rule on transfer prepare which: </a:t>
            </a:r>
          </a:p>
          <a:p>
            <a:pPr marL="914400" lvl="1" indent="-457200">
              <a:lnSpc>
                <a:spcPct val="17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Reads the content of the transfer</a:t>
            </a:r>
          </a:p>
          <a:p>
            <a:pPr marL="914400" lvl="1" indent="-457200">
              <a:lnSpc>
                <a:spcPct val="17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Assigns ledger account types based on the content</a:t>
            </a:r>
          </a:p>
          <a:p>
            <a:pPr marL="0" indent="0">
              <a:lnSpc>
                <a:spcPct val="170000"/>
              </a:lnSpc>
              <a:buNone/>
            </a:pPr>
            <a:r>
              <a:rPr lang="en-US" sz="3200" dirty="0">
                <a:latin typeface="Calibri" panose="020F0502020204030204" pitchFamily="34" charset="0"/>
                <a:cs typeface="Calibri" panose="020F0502020204030204" pitchFamily="34" charset="0"/>
              </a:rPr>
              <a:t>By default, assigns the current account types. Now all our remittances can be settled separately.</a:t>
            </a:r>
          </a:p>
        </p:txBody>
      </p:sp>
      <p:sp>
        <p:nvSpPr>
          <p:cNvPr id="3" name="TextBox 2">
            <a:extLst>
              <a:ext uri="{FF2B5EF4-FFF2-40B4-BE49-F238E27FC236}">
                <a16:creationId xmlns:a16="http://schemas.microsoft.com/office/drawing/2014/main" id="{A88F3BDF-F995-1757-F15A-37446DB397B1}"/>
              </a:ext>
            </a:extLst>
          </p:cNvPr>
          <p:cNvSpPr txBox="1"/>
          <p:nvPr/>
        </p:nvSpPr>
        <p:spPr>
          <a:xfrm>
            <a:off x="1754925" y="2366177"/>
            <a:ext cx="21939533" cy="4177169"/>
          </a:xfrm>
          <a:prstGeom prst="rect">
            <a:avLst/>
          </a:prstGeom>
          <a:noFill/>
        </p:spPr>
        <p:txBody>
          <a:bodyPr wrap="square" lIns="91440" tIns="45720" rIns="91440" bIns="45720" rtlCol="0" anchor="t">
            <a:spAutoFit/>
          </a:bodyPr>
          <a:lstStyle/>
          <a:p>
            <a:pPr marL="0" indent="0">
              <a:lnSpc>
                <a:spcPct val="170000"/>
              </a:lnSpc>
              <a:buNone/>
            </a:pPr>
            <a:r>
              <a:rPr lang="en-US" sz="3200" dirty="0">
                <a:latin typeface="Calibri" panose="020F0502020204030204" pitchFamily="34" charset="0"/>
                <a:cs typeface="Calibri" panose="020F0502020204030204" pitchFamily="34" charset="0"/>
              </a:rPr>
              <a:t>There are two possibilities that are considered for this POC,</a:t>
            </a:r>
          </a:p>
          <a:p>
            <a:pPr marL="1828800" lvl="1" indent="-914400">
              <a:lnSpc>
                <a:spcPct val="170000"/>
              </a:lnSpc>
              <a:buFont typeface="+mj-lt"/>
              <a:buAutoNum type="arabicParenR"/>
            </a:pPr>
            <a:r>
              <a:rPr lang="en-US" sz="3200" b="1" dirty="0">
                <a:latin typeface="Calibri" panose="020F0502020204030204" pitchFamily="34" charset="0"/>
                <a:cs typeface="Calibri" panose="020F0502020204030204" pitchFamily="34" charset="0"/>
              </a:rPr>
              <a:t>Use an identifier type which is specific to external transfers </a:t>
            </a:r>
            <a:r>
              <a:rPr lang="en-US" sz="3200" dirty="0">
                <a:latin typeface="Calibri" panose="020F0502020204030204" pitchFamily="34" charset="0"/>
                <a:cs typeface="Calibri" panose="020F0502020204030204" pitchFamily="34" charset="0"/>
              </a:rPr>
              <a:t>(This would enable participants to register their customers separately for the receipt of remittances which would enable the participant to collect appropriate KYC but it would need modifications to the </a:t>
            </a:r>
            <a:r>
              <a:rPr lang="en-US" sz="3200" dirty="0" err="1">
                <a:latin typeface="Calibri" panose="020F0502020204030204" pitchFamily="34" charset="0"/>
                <a:cs typeface="Calibri" panose="020F0502020204030204" pitchFamily="34" charset="0"/>
              </a:rPr>
              <a:t>partyIdType</a:t>
            </a:r>
            <a:r>
              <a:rPr lang="en-US" sz="3200" dirty="0">
                <a:latin typeface="Calibri" panose="020F0502020204030204" pitchFamily="34" charset="0"/>
                <a:cs typeface="Calibri" panose="020F0502020204030204" pitchFamily="34" charset="0"/>
              </a:rPr>
              <a:t>)</a:t>
            </a:r>
          </a:p>
          <a:p>
            <a:pPr marL="1828800" lvl="1" indent="-914400">
              <a:lnSpc>
                <a:spcPct val="170000"/>
              </a:lnSpc>
              <a:buFont typeface="+mj-lt"/>
              <a:buAutoNum type="arabicParenR"/>
            </a:pPr>
            <a:r>
              <a:rPr lang="en-US" sz="3200" b="1" dirty="0">
                <a:latin typeface="Calibri" panose="020F0502020204030204" pitchFamily="34" charset="0"/>
                <a:cs typeface="Calibri" panose="020F0502020204030204" pitchFamily="34" charset="0"/>
              </a:rPr>
              <a:t>Use the </a:t>
            </a:r>
            <a:r>
              <a:rPr lang="en-US" sz="3200" b="1" dirty="0" err="1">
                <a:latin typeface="Calibri" panose="020F0502020204030204" pitchFamily="34" charset="0"/>
                <a:cs typeface="Calibri" panose="020F0502020204030204" pitchFamily="34" charset="0"/>
              </a:rPr>
              <a:t>subScenario</a:t>
            </a:r>
            <a:r>
              <a:rPr lang="en-US" sz="3200" b="1" dirty="0">
                <a:latin typeface="Calibri" panose="020F0502020204030204" pitchFamily="34" charset="0"/>
                <a:cs typeface="Calibri" panose="020F0502020204030204" pitchFamily="34" charset="0"/>
              </a:rPr>
              <a:t> element of the </a:t>
            </a:r>
            <a:r>
              <a:rPr lang="en-US" sz="3200" b="1" dirty="0" err="1">
                <a:latin typeface="Calibri" panose="020F0502020204030204" pitchFamily="34" charset="0"/>
                <a:cs typeface="Calibri" panose="020F0502020204030204" pitchFamily="34" charset="0"/>
              </a:rPr>
              <a:t>TransactionType</a:t>
            </a:r>
            <a:r>
              <a:rPr lang="en-US" sz="3200" b="1" dirty="0">
                <a:latin typeface="Calibri" panose="020F0502020204030204" pitchFamily="34" charset="0"/>
                <a:cs typeface="Calibri" panose="020F0502020204030204" pitchFamily="34" charset="0"/>
              </a:rPr>
              <a:t> object</a:t>
            </a:r>
          </a:p>
        </p:txBody>
      </p:sp>
    </p:spTree>
    <p:extLst>
      <p:ext uri="{BB962C8B-B14F-4D97-AF65-F5344CB8AC3E}">
        <p14:creationId xmlns:p14="http://schemas.microsoft.com/office/powerpoint/2010/main" val="18620089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785A4B-589A-4560-87B7-BB12B6398CC4}"/>
              </a:ext>
            </a:extLst>
          </p:cNvPr>
          <p:cNvSpPr>
            <a:spLocks noGrp="1"/>
          </p:cNvSpPr>
          <p:nvPr>
            <p:ph type="sldNum" sz="quarter" idx="12"/>
          </p:nvPr>
        </p:nvSpPr>
        <p:spPr/>
        <p:txBody>
          <a:bodyPr/>
          <a:lstStyle/>
          <a:p>
            <a:fld id="{20AF9D7A-5BEE-9245-944A-197F51D542D9}" type="slidenum">
              <a:rPr lang="en-US" smtClean="0"/>
              <a:t>36</a:t>
            </a:fld>
            <a:endParaRPr lang="en-US"/>
          </a:p>
        </p:txBody>
      </p:sp>
      <p:sp>
        <p:nvSpPr>
          <p:cNvPr id="7" name="Title 23">
            <a:extLst>
              <a:ext uri="{FF2B5EF4-FFF2-40B4-BE49-F238E27FC236}">
                <a16:creationId xmlns:a16="http://schemas.microsoft.com/office/drawing/2014/main" id="{8E72B8CA-5D25-4667-BF93-EBB62D1F54DD}"/>
              </a:ext>
            </a:extLst>
          </p:cNvPr>
          <p:cNvSpPr txBox="1">
            <a:spLocks noGrp="1"/>
          </p:cNvSpPr>
          <p:nvPr>
            <p:ph type="title"/>
          </p:nvPr>
        </p:nvSpPr>
        <p:spPr>
          <a:xfrm>
            <a:off x="1930400" y="9658350"/>
            <a:ext cx="20440502" cy="22479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bg1"/>
                </a:solidFill>
                <a:latin typeface="+mn-lt"/>
                <a:ea typeface="+mj-ea"/>
                <a:cs typeface="+mj-cs"/>
              </a:defRPr>
            </a:lvl1pPr>
          </a:lstStyle>
          <a:p>
            <a:r>
              <a:rPr lang="en-US" sz="10000" dirty="0">
                <a:solidFill>
                  <a:srgbClr val="00A2FE"/>
                </a:solidFill>
                <a:latin typeface="Calibri" panose="020F0502020204030204" pitchFamily="34" charset="0"/>
                <a:cs typeface="Calibri" panose="020F0502020204030204" pitchFamily="34" charset="0"/>
              </a:rPr>
              <a:t>Next steps</a:t>
            </a:r>
          </a:p>
        </p:txBody>
      </p:sp>
    </p:spTree>
    <p:extLst>
      <p:ext uri="{BB962C8B-B14F-4D97-AF65-F5344CB8AC3E}">
        <p14:creationId xmlns:p14="http://schemas.microsoft.com/office/powerpoint/2010/main" val="62163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37</a:t>
            </a:fld>
            <a:endParaRPr lang="en-US"/>
          </a:p>
        </p:txBody>
      </p:sp>
      <p:sp>
        <p:nvSpPr>
          <p:cNvPr id="8" name="TextBox 7">
            <a:extLst>
              <a:ext uri="{FF2B5EF4-FFF2-40B4-BE49-F238E27FC236}">
                <a16:creationId xmlns:a16="http://schemas.microsoft.com/office/drawing/2014/main" id="{D709DB95-A681-4067-9A58-289E23206CB5}"/>
              </a:ext>
            </a:extLst>
          </p:cNvPr>
          <p:cNvSpPr txBox="1"/>
          <p:nvPr/>
        </p:nvSpPr>
        <p:spPr>
          <a:xfrm>
            <a:off x="2046397" y="2885869"/>
            <a:ext cx="16976709" cy="8749446"/>
          </a:xfrm>
          <a:prstGeom prst="rect">
            <a:avLst/>
          </a:prstGeom>
          <a:noFill/>
        </p:spPr>
        <p:txBody>
          <a:bodyPr wrap="square" lIns="91440" tIns="45720" rIns="91440" bIns="45720" rtlCol="0" anchor="t">
            <a:spAutoFit/>
          </a:bodyPr>
          <a:lstStyle/>
          <a:p>
            <a:pPr>
              <a:lnSpc>
                <a:spcPct val="200000"/>
              </a:lnSpc>
              <a:buFont typeface="Wingdings" panose="05000000000000000000" pitchFamily="2" charset="2"/>
              <a:buChar char="Ø"/>
            </a:pPr>
            <a:r>
              <a:rPr lang="en-US" sz="4800" dirty="0">
                <a:latin typeface="Calibri" panose="020F0502020204030204" pitchFamily="34" charset="0"/>
                <a:cs typeface="Calibri" panose="020F0502020204030204" pitchFamily="34" charset="0"/>
              </a:rPr>
              <a:t> Directory Structures in an Interconnected System</a:t>
            </a:r>
          </a:p>
          <a:p>
            <a:pPr>
              <a:lnSpc>
                <a:spcPct val="200000"/>
              </a:lnSpc>
              <a:buFont typeface="Wingdings" panose="05000000000000000000" pitchFamily="2" charset="2"/>
              <a:buChar char="Ø"/>
            </a:pPr>
            <a:r>
              <a:rPr lang="en-US" sz="4800" dirty="0">
                <a:latin typeface="Calibri" panose="020F0502020204030204" pitchFamily="34" charset="0"/>
                <a:cs typeface="Calibri" panose="020F0502020204030204" pitchFamily="34" charset="0"/>
              </a:rPr>
              <a:t> Duplicate Identifiers</a:t>
            </a:r>
          </a:p>
          <a:p>
            <a:pPr>
              <a:lnSpc>
                <a:spcPct val="200000"/>
              </a:lnSpc>
              <a:buFont typeface="Wingdings" panose="05000000000000000000" pitchFamily="2" charset="2"/>
              <a:buChar char="Ø"/>
            </a:pPr>
            <a:r>
              <a:rPr lang="en-US" sz="4800" dirty="0">
                <a:latin typeface="Calibri" panose="020F0502020204030204" pitchFamily="34" charset="0"/>
                <a:cs typeface="Calibri" panose="020F0502020204030204" pitchFamily="34" charset="0"/>
              </a:rPr>
              <a:t> Settlement Models</a:t>
            </a:r>
          </a:p>
          <a:p>
            <a:pPr>
              <a:lnSpc>
                <a:spcPct val="200000"/>
              </a:lnSpc>
              <a:buFont typeface="Wingdings" panose="05000000000000000000" pitchFamily="2" charset="2"/>
              <a:buChar char="Ø"/>
            </a:pPr>
            <a:r>
              <a:rPr lang="en-US" sz="4800" dirty="0">
                <a:latin typeface="Calibri" panose="020F0502020204030204" pitchFamily="34" charset="0"/>
                <a:cs typeface="Calibri" panose="020F0502020204030204" pitchFamily="34" charset="0"/>
              </a:rPr>
              <a:t> KYC Information</a:t>
            </a:r>
          </a:p>
          <a:p>
            <a:pPr>
              <a:lnSpc>
                <a:spcPct val="200000"/>
              </a:lnSpc>
              <a:buFont typeface="Wingdings" panose="05000000000000000000" pitchFamily="2" charset="2"/>
              <a:buChar char="Ø"/>
            </a:pPr>
            <a:r>
              <a:rPr lang="en-US" sz="4800" dirty="0">
                <a:latin typeface="Calibri" panose="020F0502020204030204" pitchFamily="34" charset="0"/>
                <a:cs typeface="Calibri" panose="020F0502020204030204" pitchFamily="34" charset="0"/>
              </a:rPr>
              <a:t> Fees</a:t>
            </a:r>
          </a:p>
          <a:p>
            <a:pPr>
              <a:lnSpc>
                <a:spcPct val="200000"/>
              </a:lnSpc>
              <a:buFont typeface="Wingdings" panose="05000000000000000000" pitchFamily="2" charset="2"/>
              <a:buChar char="Ø"/>
            </a:pPr>
            <a:r>
              <a:rPr lang="en-US" sz="4800" dirty="0">
                <a:latin typeface="Calibri" panose="020F0502020204030204" pitchFamily="34" charset="0"/>
                <a:cs typeface="Calibri" panose="020F0502020204030204" pitchFamily="34" charset="0"/>
              </a:rPr>
              <a:t> Connecting to Blockchain-based Payment Networks</a:t>
            </a:r>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9494848"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Technical Challenges to Investigate Further</a:t>
            </a:r>
            <a:endParaRPr lang="en-US" sz="6600"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38143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38</a:t>
            </a:fld>
            <a:endParaRPr lang="en-US"/>
          </a:p>
        </p:txBody>
      </p:sp>
      <p:sp>
        <p:nvSpPr>
          <p:cNvPr id="8" name="TextBox 7">
            <a:extLst>
              <a:ext uri="{FF2B5EF4-FFF2-40B4-BE49-F238E27FC236}">
                <a16:creationId xmlns:a16="http://schemas.microsoft.com/office/drawing/2014/main" id="{D709DB95-A681-4067-9A58-289E23206CB5}"/>
              </a:ext>
            </a:extLst>
          </p:cNvPr>
          <p:cNvSpPr txBox="1"/>
          <p:nvPr/>
        </p:nvSpPr>
        <p:spPr>
          <a:xfrm>
            <a:off x="1864744" y="3098687"/>
            <a:ext cx="20845813" cy="9978373"/>
          </a:xfrm>
          <a:prstGeom prst="rect">
            <a:avLst/>
          </a:prstGeom>
          <a:noFill/>
        </p:spPr>
        <p:txBody>
          <a:bodyPr wrap="square" lIns="91440" tIns="45720" rIns="91440" bIns="45720" rtlCol="0" anchor="t">
            <a:spAutoFit/>
          </a:bodyPr>
          <a:lstStyle/>
          <a:p>
            <a:pPr>
              <a:lnSpc>
                <a:spcPct val="150000"/>
              </a:lnSpc>
            </a:pPr>
            <a:r>
              <a:rPr lang="en-US" sz="3600" dirty="0">
                <a:latin typeface="Calibri" panose="020F0502020204030204" pitchFamily="34" charset="0"/>
                <a:ea typeface="Calibri" panose="020F0502020204030204" pitchFamily="34" charset="0"/>
                <a:cs typeface="Calibri" panose="020F0502020204030204" pitchFamily="34" charset="0"/>
              </a:rPr>
              <a:t>To fully market this solution and convert this POC into a commercially sustainable solution, the next phase of the project would be:</a:t>
            </a:r>
          </a:p>
          <a:p>
            <a:pPr marL="1028700" lvl="1" indent="-571500">
              <a:lnSpc>
                <a:spcPct val="150000"/>
              </a:lnSpc>
              <a:buFont typeface="Arial" panose="020B0604020202020204" pitchFamily="34" charset="0"/>
              <a:buChar char="•"/>
            </a:pPr>
            <a:r>
              <a:rPr lang="en-US" sz="3600" dirty="0">
                <a:latin typeface="Calibri" panose="020F0502020204030204" pitchFamily="34" charset="0"/>
                <a:ea typeface="Calibri" panose="020F0502020204030204" pitchFamily="34" charset="0"/>
                <a:cs typeface="Calibri" panose="020F0502020204030204" pitchFamily="34" charset="0"/>
              </a:rPr>
              <a:t>To perform end-to-end testing (in certification environment) with full clearance of remitted funds within the allotted time frame. </a:t>
            </a:r>
          </a:p>
          <a:p>
            <a:pPr marL="1028700" lvl="1" indent="-571500">
              <a:lnSpc>
                <a:spcPct val="150000"/>
              </a:lnSpc>
              <a:buFont typeface="Arial" panose="020B0604020202020204" pitchFamily="34" charset="0"/>
              <a:buChar char="•"/>
            </a:pPr>
            <a:r>
              <a:rPr lang="en-US" sz="3600" dirty="0">
                <a:latin typeface="Calibri" panose="020F0502020204030204" pitchFamily="34" charset="0"/>
                <a:ea typeface="Calibri" panose="020F0502020204030204" pitchFamily="34" charset="0"/>
                <a:cs typeface="Calibri" panose="020F0502020204030204" pitchFamily="34" charset="0"/>
              </a:rPr>
              <a:t>The settlement windows of respective payment schemes may not coincide, potentially resulting in credit risk to one of the settlement banks. Commercial and other risk-mitigation arrangements such as interbank credit lines can be leveraged to resolve these types of issues. </a:t>
            </a:r>
          </a:p>
          <a:p>
            <a:pPr marL="1028700" lvl="1" indent="-571500">
              <a:lnSpc>
                <a:spcPct val="150000"/>
              </a:lnSpc>
              <a:buFont typeface="Arial" panose="020B0604020202020204" pitchFamily="34" charset="0"/>
              <a:buChar char="•"/>
            </a:pPr>
            <a:r>
              <a:rPr lang="en-US" sz="3600" dirty="0">
                <a:latin typeface="Calibri" panose="020F0502020204030204" pitchFamily="34" charset="0"/>
                <a:ea typeface="Calibri" panose="020F0502020204030204" pitchFamily="34" charset="0"/>
                <a:cs typeface="Calibri" panose="020F0502020204030204" pitchFamily="34" charset="0"/>
              </a:rPr>
              <a:t>A stronger focus on regulatory and compliance requirements. The focus for this proof of concept project was more the development of a technical solution. It would be recommended to analyze more on detail financial integrity requirements. Roles and responsibilities, along with agreed standards to abide by in this space would need to be discussed among the key stakeholders, particularly while consensus global on standards like account format or harmonized procedures</a:t>
            </a:r>
          </a:p>
        </p:txBody>
      </p:sp>
      <p:sp>
        <p:nvSpPr>
          <p:cNvPr id="2" name="Title 1">
            <a:extLst>
              <a:ext uri="{FF2B5EF4-FFF2-40B4-BE49-F238E27FC236}">
                <a16:creationId xmlns:a16="http://schemas.microsoft.com/office/drawing/2014/main" id="{3D6E74A1-DCA5-B32C-BA3F-C5593F67D34F}"/>
              </a:ext>
            </a:extLst>
          </p:cNvPr>
          <p:cNvSpPr txBox="1">
            <a:spLocks/>
          </p:cNvSpPr>
          <p:nvPr/>
        </p:nvSpPr>
        <p:spPr>
          <a:xfrm>
            <a:off x="1488226" y="472869"/>
            <a:ext cx="19494848" cy="24130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Next phase of the project…</a:t>
            </a:r>
            <a:endParaRPr lang="en-US" sz="5400"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0233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1783242" y="6247219"/>
            <a:ext cx="9908015" cy="26203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14400" dirty="0">
                <a:solidFill>
                  <a:srgbClr val="00B0F0"/>
                </a:solidFill>
                <a:latin typeface="Calibri" panose="020F0502020204030204" pitchFamily="34" charset="0"/>
                <a:cs typeface="Calibri" panose="020F0502020204030204" pitchFamily="34" charset="0"/>
              </a:rPr>
              <a:t>Thank you!</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39</a:t>
            </a:fld>
            <a:endParaRPr lang="en-US"/>
          </a:p>
        </p:txBody>
      </p:sp>
      <p:grpSp>
        <p:nvGrpSpPr>
          <p:cNvPr id="19" name="Group 18">
            <a:extLst>
              <a:ext uri="{FF2B5EF4-FFF2-40B4-BE49-F238E27FC236}">
                <a16:creationId xmlns:a16="http://schemas.microsoft.com/office/drawing/2014/main" id="{837A5E01-3832-ED4B-4C73-88DFCDF9FC2A}"/>
              </a:ext>
            </a:extLst>
          </p:cNvPr>
          <p:cNvGrpSpPr/>
          <p:nvPr/>
        </p:nvGrpSpPr>
        <p:grpSpPr>
          <a:xfrm>
            <a:off x="2025161" y="9239644"/>
            <a:ext cx="3846320" cy="2244188"/>
            <a:chOff x="2025161" y="9239644"/>
            <a:chExt cx="3846320" cy="2244188"/>
          </a:xfrm>
        </p:grpSpPr>
        <p:pic>
          <p:nvPicPr>
            <p:cNvPr id="15" name="Graphic 14">
              <a:extLst>
                <a:ext uri="{FF2B5EF4-FFF2-40B4-BE49-F238E27FC236}">
                  <a16:creationId xmlns:a16="http://schemas.microsoft.com/office/drawing/2014/main" id="{8B6BD771-ABC7-4382-954C-5B3D1595FF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89525" y="11012377"/>
              <a:ext cx="492601" cy="471455"/>
            </a:xfrm>
            <a:prstGeom prst="rect">
              <a:avLst/>
            </a:prstGeom>
          </p:spPr>
        </p:pic>
        <p:sp>
          <p:nvSpPr>
            <p:cNvPr id="16" name="TextBox 15">
              <a:extLst>
                <a:ext uri="{FF2B5EF4-FFF2-40B4-BE49-F238E27FC236}">
                  <a16:creationId xmlns:a16="http://schemas.microsoft.com/office/drawing/2014/main" id="{9EE779D9-CA8D-42BF-86E5-EF2DA221B4D9}"/>
                </a:ext>
              </a:extLst>
            </p:cNvPr>
            <p:cNvSpPr txBox="1"/>
            <p:nvPr/>
          </p:nvSpPr>
          <p:spPr>
            <a:xfrm>
              <a:off x="2873031" y="10977276"/>
              <a:ext cx="229755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thitsaworks.com</a:t>
              </a:r>
            </a:p>
          </p:txBody>
        </p:sp>
        <p:pic>
          <p:nvPicPr>
            <p:cNvPr id="13" name="Graphic 12">
              <a:extLst>
                <a:ext uri="{FF2B5EF4-FFF2-40B4-BE49-F238E27FC236}">
                  <a16:creationId xmlns:a16="http://schemas.microsoft.com/office/drawing/2014/main" id="{6EB6DA18-BEDE-4A55-B8AA-A34A47CA4D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5161" y="9274746"/>
              <a:ext cx="556965" cy="391463"/>
            </a:xfrm>
            <a:prstGeom prst="rect">
              <a:avLst/>
            </a:prstGeom>
          </p:spPr>
        </p:pic>
        <p:sp>
          <p:nvSpPr>
            <p:cNvPr id="14" name="TextBox 13">
              <a:extLst>
                <a:ext uri="{FF2B5EF4-FFF2-40B4-BE49-F238E27FC236}">
                  <a16:creationId xmlns:a16="http://schemas.microsoft.com/office/drawing/2014/main" id="{E1A069C7-FBE8-471A-84DA-8C3FFA84D1AB}"/>
                </a:ext>
              </a:extLst>
            </p:cNvPr>
            <p:cNvSpPr txBox="1"/>
            <p:nvPr/>
          </p:nvSpPr>
          <p:spPr>
            <a:xfrm>
              <a:off x="2873031" y="9239644"/>
              <a:ext cx="2998450"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info@thitsaworks.com</a:t>
              </a:r>
            </a:p>
          </p:txBody>
        </p:sp>
        <p:pic>
          <p:nvPicPr>
            <p:cNvPr id="11" name="Graphic 10">
              <a:extLst>
                <a:ext uri="{FF2B5EF4-FFF2-40B4-BE49-F238E27FC236}">
                  <a16:creationId xmlns:a16="http://schemas.microsoft.com/office/drawing/2014/main" id="{9398275F-584E-4343-94DA-4ABA5DA1E2B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64402" y="10072765"/>
              <a:ext cx="278482" cy="533056"/>
            </a:xfrm>
            <a:prstGeom prst="rect">
              <a:avLst/>
            </a:prstGeom>
          </p:spPr>
        </p:pic>
        <p:sp>
          <p:nvSpPr>
            <p:cNvPr id="18" name="TextBox 17">
              <a:extLst>
                <a:ext uri="{FF2B5EF4-FFF2-40B4-BE49-F238E27FC236}">
                  <a16:creationId xmlns:a16="http://schemas.microsoft.com/office/drawing/2014/main" id="{B1181B76-EF99-EA48-40F5-8C5DD4D864A2}"/>
                </a:ext>
              </a:extLst>
            </p:cNvPr>
            <p:cNvSpPr txBox="1"/>
            <p:nvPr/>
          </p:nvSpPr>
          <p:spPr>
            <a:xfrm>
              <a:off x="2873031" y="10108460"/>
              <a:ext cx="2755486" cy="461665"/>
            </a:xfrm>
            <a:prstGeom prst="rect">
              <a:avLst/>
            </a:prstGeom>
            <a:noFill/>
          </p:spPr>
          <p:txBody>
            <a:bodyPr wrap="square">
              <a:spAutoFit/>
            </a:bodyPr>
            <a:lstStyle/>
            <a:p>
              <a:r>
                <a:rPr lang="en-US" sz="2400" dirty="0" err="1">
                  <a:latin typeface="Calibri" panose="020F0502020204030204" pitchFamily="34" charset="0"/>
                  <a:cs typeface="Calibri" panose="020F0502020204030204" pitchFamily="34" charset="0"/>
                </a:rPr>
                <a:t>Fb.me</a:t>
              </a:r>
              <a:r>
                <a:rPr lang="en-US" sz="2400" dirty="0">
                  <a:latin typeface="Calibri" panose="020F0502020204030204" pitchFamily="34" charset="0"/>
                  <a:cs typeface="Calibri" panose="020F0502020204030204" pitchFamily="34" charset="0"/>
                </a:rPr>
                <a:t>/</a:t>
              </a:r>
              <a:r>
                <a:rPr lang="en-US" sz="2400" dirty="0" err="1">
                  <a:latin typeface="Calibri" panose="020F0502020204030204" pitchFamily="34" charset="0"/>
                  <a:cs typeface="Calibri" panose="020F0502020204030204" pitchFamily="34" charset="0"/>
                </a:rPr>
                <a:t>thitsaworks</a:t>
              </a:r>
              <a:endParaRPr lang="en-US" sz="2400" dirty="0">
                <a:latin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3037356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830799" y="876860"/>
            <a:ext cx="12325131" cy="1441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
              </a:rPr>
              <a:t>The Problem </a:t>
            </a:r>
            <a:endParaRPr lang="en-US" sz="8000" dirty="0">
              <a:solidFill>
                <a:srgbClr val="00A2FE"/>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4</a:t>
            </a:fld>
            <a:endParaRPr lang="en-US"/>
          </a:p>
        </p:txBody>
      </p:sp>
      <p:grpSp>
        <p:nvGrpSpPr>
          <p:cNvPr id="2" name="Group 1">
            <a:extLst>
              <a:ext uri="{FF2B5EF4-FFF2-40B4-BE49-F238E27FC236}">
                <a16:creationId xmlns:a16="http://schemas.microsoft.com/office/drawing/2014/main" id="{8A54B635-6273-6BE1-09BF-438288451D5B}"/>
              </a:ext>
            </a:extLst>
          </p:cNvPr>
          <p:cNvGrpSpPr/>
          <p:nvPr/>
        </p:nvGrpSpPr>
        <p:grpSpPr>
          <a:xfrm>
            <a:off x="2246757" y="2960447"/>
            <a:ext cx="16147121" cy="8618745"/>
            <a:chOff x="1395962" y="5559269"/>
            <a:chExt cx="9613803" cy="5532062"/>
          </a:xfrm>
        </p:grpSpPr>
        <p:grpSp>
          <p:nvGrpSpPr>
            <p:cNvPr id="22" name="Group 21">
              <a:extLst>
                <a:ext uri="{FF2B5EF4-FFF2-40B4-BE49-F238E27FC236}">
                  <a16:creationId xmlns:a16="http://schemas.microsoft.com/office/drawing/2014/main" id="{01F793DE-7DC7-D696-84D2-AB69CE768AB0}"/>
                </a:ext>
              </a:extLst>
            </p:cNvPr>
            <p:cNvGrpSpPr/>
            <p:nvPr/>
          </p:nvGrpSpPr>
          <p:grpSpPr>
            <a:xfrm>
              <a:off x="1395963" y="5559269"/>
              <a:ext cx="9613802" cy="2908483"/>
              <a:chOff x="2087132" y="5559271"/>
              <a:chExt cx="9613802" cy="2908483"/>
            </a:xfrm>
          </p:grpSpPr>
          <p:sp>
            <p:nvSpPr>
              <p:cNvPr id="16" name="Rounded Rectangle 15">
                <a:extLst>
                  <a:ext uri="{FF2B5EF4-FFF2-40B4-BE49-F238E27FC236}">
                    <a16:creationId xmlns:a16="http://schemas.microsoft.com/office/drawing/2014/main" id="{A3B17369-88FC-18B0-613E-AE95C3D10C7E}"/>
                  </a:ext>
                </a:extLst>
              </p:cNvPr>
              <p:cNvSpPr/>
              <p:nvPr/>
            </p:nvSpPr>
            <p:spPr>
              <a:xfrm>
                <a:off x="2980267" y="5559271"/>
                <a:ext cx="8720667" cy="2908483"/>
              </a:xfrm>
              <a:prstGeom prst="roundRect">
                <a:avLst>
                  <a:gd name="adj" fmla="val 11111"/>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2800"/>
              </a:p>
            </p:txBody>
          </p:sp>
          <p:sp>
            <p:nvSpPr>
              <p:cNvPr id="17" name="Google Shape;147;p28">
                <a:extLst>
                  <a:ext uri="{FF2B5EF4-FFF2-40B4-BE49-F238E27FC236}">
                    <a16:creationId xmlns:a16="http://schemas.microsoft.com/office/drawing/2014/main" id="{6AF7E928-CBB0-02F9-770C-66C3BC347A13}"/>
                  </a:ext>
                </a:extLst>
              </p:cNvPr>
              <p:cNvSpPr txBox="1"/>
              <p:nvPr/>
            </p:nvSpPr>
            <p:spPr>
              <a:xfrm>
                <a:off x="3571504" y="5813198"/>
                <a:ext cx="7538191" cy="1718672"/>
              </a:xfrm>
              <a:prstGeom prst="rect">
                <a:avLst/>
              </a:prstGeom>
              <a:noFill/>
              <a:ln>
                <a:noFill/>
              </a:ln>
            </p:spPr>
            <p:txBody>
              <a:bodyPr spcFirstLastPara="1" wrap="square" lIns="91425" tIns="91425" rIns="91425" bIns="91425" anchor="t" anchorCtr="0">
                <a:spAutoFit/>
              </a:bodyPr>
              <a:lstStyle/>
              <a:p>
                <a:pPr marL="203200">
                  <a:lnSpc>
                    <a:spcPct val="150000"/>
                  </a:lnSpc>
                  <a:buClr>
                    <a:schemeClr val="dk2"/>
                  </a:buClr>
                  <a:buSzPts val="1200"/>
                </a:pPr>
                <a:r>
                  <a:rPr lang="en-US" sz="3600" dirty="0">
                    <a:latin typeface="Calibri"/>
                    <a:ea typeface="Calibri"/>
                    <a:cs typeface="Calibri"/>
                    <a:sym typeface="Calibri"/>
                  </a:rPr>
                  <a:t>While many remittance options exist for overseas migrant workers in Singapore, options to reach rural areas, where many of the workers' families live, are complicated, expensive, and slow. </a:t>
                </a:r>
                <a:endParaRPr lang="en-US" sz="3600" dirty="0">
                  <a:latin typeface="Calibri"/>
                  <a:ea typeface="Calibri"/>
                  <a:cs typeface="Calibri"/>
                </a:endParaRPr>
              </a:p>
            </p:txBody>
          </p:sp>
          <p:sp>
            <p:nvSpPr>
              <p:cNvPr id="18" name="Google Shape;146;p28">
                <a:extLst>
                  <a:ext uri="{FF2B5EF4-FFF2-40B4-BE49-F238E27FC236}">
                    <a16:creationId xmlns:a16="http://schemas.microsoft.com/office/drawing/2014/main" id="{9CDF4449-C9D5-303A-4C27-AE102AF7C583}"/>
                  </a:ext>
                </a:extLst>
              </p:cNvPr>
              <p:cNvSpPr>
                <a:spLocks noChangeAspect="1"/>
              </p:cNvSpPr>
              <p:nvPr/>
            </p:nvSpPr>
            <p:spPr>
              <a:xfrm>
                <a:off x="2087132" y="6419134"/>
                <a:ext cx="1188753" cy="1188753"/>
              </a:xfrm>
              <a:prstGeom prst="ellipse">
                <a:avLst/>
              </a:prstGeom>
              <a:solidFill>
                <a:srgbClr val="FF0000"/>
              </a:solidFill>
              <a:ln>
                <a:noFill/>
              </a:ln>
            </p:spPr>
            <p:txBody>
              <a:bodyPr spcFirstLastPara="1" wrap="square" lIns="91425" tIns="91425" rIns="91425" bIns="91425" anchor="ctr" anchorCtr="0">
                <a:noAutofit/>
              </a:bodyPr>
              <a:lstStyle/>
              <a:p>
                <a:pPr algn="ctr">
                  <a:buClr>
                    <a:srgbClr val="000000"/>
                  </a:buClr>
                  <a:buSzPts val="1400"/>
                </a:pPr>
                <a:r>
                  <a:rPr lang="en" sz="3600" dirty="0">
                    <a:solidFill>
                      <a:schemeClr val="lt1"/>
                    </a:solidFill>
                    <a:latin typeface="Calibri" panose="020F0502020204030204" pitchFamily="34" charset="0"/>
                    <a:ea typeface="Calibri" panose="020F0502020204030204" pitchFamily="34" charset="0"/>
                    <a:cs typeface="Calibri" panose="020F0502020204030204" pitchFamily="34" charset="0"/>
                    <a:sym typeface="Calibri"/>
                  </a:rPr>
                  <a:t>1</a:t>
                </a:r>
                <a:endParaRPr sz="3600" dirty="0">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p:txBody>
          </p:sp>
        </p:grpSp>
        <p:grpSp>
          <p:nvGrpSpPr>
            <p:cNvPr id="23" name="Group 22">
              <a:extLst>
                <a:ext uri="{FF2B5EF4-FFF2-40B4-BE49-F238E27FC236}">
                  <a16:creationId xmlns:a16="http://schemas.microsoft.com/office/drawing/2014/main" id="{1B3910D1-794C-6E40-7214-853CB3D59CFF}"/>
                </a:ext>
              </a:extLst>
            </p:cNvPr>
            <p:cNvGrpSpPr/>
            <p:nvPr/>
          </p:nvGrpSpPr>
          <p:grpSpPr>
            <a:xfrm>
              <a:off x="1395962" y="8838480"/>
              <a:ext cx="9613803" cy="2252851"/>
              <a:chOff x="2087131" y="5559271"/>
              <a:chExt cx="9613803" cy="2252851"/>
            </a:xfrm>
          </p:grpSpPr>
          <p:sp>
            <p:nvSpPr>
              <p:cNvPr id="24" name="Rounded Rectangle 23">
                <a:extLst>
                  <a:ext uri="{FF2B5EF4-FFF2-40B4-BE49-F238E27FC236}">
                    <a16:creationId xmlns:a16="http://schemas.microsoft.com/office/drawing/2014/main" id="{8B511D1B-D37C-9772-B72F-11343673C3C5}"/>
                  </a:ext>
                </a:extLst>
              </p:cNvPr>
              <p:cNvSpPr/>
              <p:nvPr/>
            </p:nvSpPr>
            <p:spPr>
              <a:xfrm>
                <a:off x="2980267" y="5559271"/>
                <a:ext cx="8720667" cy="2252851"/>
              </a:xfrm>
              <a:prstGeom prst="roundRect">
                <a:avLst>
                  <a:gd name="adj" fmla="val 11111"/>
                </a:avLst>
              </a:prstGeom>
              <a:solidFill>
                <a:srgbClr val="F3F3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sz="2800"/>
              </a:p>
            </p:txBody>
          </p:sp>
          <p:sp>
            <p:nvSpPr>
              <p:cNvPr id="25" name="Google Shape;147;p28">
                <a:extLst>
                  <a:ext uri="{FF2B5EF4-FFF2-40B4-BE49-F238E27FC236}">
                    <a16:creationId xmlns:a16="http://schemas.microsoft.com/office/drawing/2014/main" id="{A229DA9C-4016-0577-B30D-E89AC59E5BA1}"/>
                  </a:ext>
                </a:extLst>
              </p:cNvPr>
              <p:cNvSpPr txBox="1"/>
              <p:nvPr/>
            </p:nvSpPr>
            <p:spPr>
              <a:xfrm>
                <a:off x="3571504" y="5813198"/>
                <a:ext cx="7538191" cy="1718672"/>
              </a:xfrm>
              <a:prstGeom prst="rect">
                <a:avLst/>
              </a:prstGeom>
              <a:noFill/>
              <a:ln>
                <a:noFill/>
              </a:ln>
            </p:spPr>
            <p:txBody>
              <a:bodyPr spcFirstLastPara="1" wrap="square" lIns="91425" tIns="91425" rIns="91425" bIns="91425" anchor="t" anchorCtr="0">
                <a:spAutoFit/>
              </a:bodyPr>
              <a:lstStyle/>
              <a:p>
                <a:pPr marL="203200">
                  <a:lnSpc>
                    <a:spcPct val="150000"/>
                  </a:lnSpc>
                  <a:buClr>
                    <a:schemeClr val="dk2"/>
                  </a:buClr>
                  <a:buSzPts val="1200"/>
                </a:pPr>
                <a:r>
                  <a:rPr lang="en-US" sz="3600" dirty="0">
                    <a:latin typeface="Calibri"/>
                    <a:ea typeface="Calibri"/>
                    <a:cs typeface="Calibri"/>
                    <a:sym typeface="Calibri"/>
                  </a:rPr>
                  <a:t>It is impossible to send money directly to friends and family if they hold accounts at </a:t>
                </a:r>
                <a:r>
                  <a:rPr lang="en-US" sz="3600" b="0" i="0" u="none" strike="noStrike" dirty="0">
                    <a:solidFill>
                      <a:srgbClr val="000000"/>
                    </a:solidFill>
                    <a:effectLst/>
                    <a:latin typeface="Calibri" panose="020F0502020204030204" pitchFamily="34" charset="0"/>
                  </a:rPr>
                  <a:t>microfinance institutions</a:t>
                </a:r>
                <a:r>
                  <a:rPr lang="en-US" sz="3600" dirty="0">
                    <a:latin typeface="Calibri"/>
                    <a:ea typeface="Calibri"/>
                    <a:cs typeface="Calibri"/>
                    <a:sym typeface="Calibri"/>
                  </a:rPr>
                  <a:t>, rural banks and most wallets.</a:t>
                </a:r>
                <a:endParaRPr lang="en-US" sz="3600" dirty="0">
                  <a:latin typeface="Calibri"/>
                  <a:ea typeface="Calibri"/>
                  <a:cs typeface="Calibri"/>
                </a:endParaRPr>
              </a:p>
            </p:txBody>
          </p:sp>
          <p:sp>
            <p:nvSpPr>
              <p:cNvPr id="26" name="Google Shape;146;p28">
                <a:extLst>
                  <a:ext uri="{FF2B5EF4-FFF2-40B4-BE49-F238E27FC236}">
                    <a16:creationId xmlns:a16="http://schemas.microsoft.com/office/drawing/2014/main" id="{552AF8BA-5007-E7B8-5986-BAE7880ABF2B}"/>
                  </a:ext>
                </a:extLst>
              </p:cNvPr>
              <p:cNvSpPr>
                <a:spLocks noChangeAspect="1"/>
              </p:cNvSpPr>
              <p:nvPr/>
            </p:nvSpPr>
            <p:spPr>
              <a:xfrm>
                <a:off x="2087131" y="6142135"/>
                <a:ext cx="1188753" cy="1188753"/>
              </a:xfrm>
              <a:prstGeom prst="ellipse">
                <a:avLst/>
              </a:prstGeom>
              <a:solidFill>
                <a:srgbClr val="FF0000"/>
              </a:solidFill>
              <a:ln>
                <a:noFill/>
              </a:ln>
            </p:spPr>
            <p:txBody>
              <a:bodyPr spcFirstLastPara="1" wrap="square" lIns="91425" tIns="91425" rIns="91425" bIns="91425" anchor="ctr" anchorCtr="0">
                <a:noAutofit/>
              </a:bodyPr>
              <a:lstStyle/>
              <a:p>
                <a:pPr algn="ctr">
                  <a:buClr>
                    <a:srgbClr val="000000"/>
                  </a:buClr>
                  <a:buSzPts val="1400"/>
                </a:pPr>
                <a:r>
                  <a:rPr lang="en" sz="3600" dirty="0">
                    <a:solidFill>
                      <a:schemeClr val="lt1"/>
                    </a:solidFill>
                    <a:latin typeface="Calibri" panose="020F0502020204030204" pitchFamily="34" charset="0"/>
                    <a:ea typeface="Calibri" panose="020F0502020204030204" pitchFamily="34" charset="0"/>
                    <a:cs typeface="Calibri" panose="020F0502020204030204" pitchFamily="34" charset="0"/>
                    <a:sym typeface="Calibri"/>
                  </a:rPr>
                  <a:t>2</a:t>
                </a:r>
                <a:endParaRPr sz="3600" dirty="0">
                  <a:solidFill>
                    <a:schemeClr val="lt1"/>
                  </a:solidFill>
                  <a:latin typeface="Calibri" panose="020F0502020204030204" pitchFamily="34" charset="0"/>
                  <a:ea typeface="Calibri" panose="020F0502020204030204" pitchFamily="34" charset="0"/>
                  <a:cs typeface="Calibri" panose="020F0502020204030204" pitchFamily="34" charset="0"/>
                  <a:sym typeface="Calibri"/>
                </a:endParaRPr>
              </a:p>
            </p:txBody>
          </p:sp>
        </p:grpSp>
      </p:grpSp>
    </p:spTree>
    <p:extLst>
      <p:ext uri="{BB962C8B-B14F-4D97-AF65-F5344CB8AC3E}">
        <p14:creationId xmlns:p14="http://schemas.microsoft.com/office/powerpoint/2010/main" val="5612290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918829" y="365790"/>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High-Level Information Flow </a:t>
            </a:r>
            <a:br>
              <a:rPr lang="en-US" sz="8000" dirty="0">
                <a:solidFill>
                  <a:srgbClr val="00B0F0"/>
                </a:solidFill>
                <a:latin typeface="Calibri" panose="020F0502020204030204" pitchFamily="34" charset="0"/>
                <a:cs typeface="Calibri" panose="020F0502020204030204" pitchFamily="34" charset="0"/>
              </a:rPr>
            </a:br>
            <a:r>
              <a:rPr lang="en-US" sz="8000" dirty="0">
                <a:solidFill>
                  <a:srgbClr val="00B0F0"/>
                </a:solidFill>
                <a:latin typeface="Calibri" panose="020F0502020204030204" pitchFamily="34" charset="0"/>
                <a:cs typeface="Calibri" panose="020F0502020204030204" pitchFamily="34" charset="0"/>
              </a:rPr>
              <a:t>(</a:t>
            </a:r>
            <a:r>
              <a:rPr lang="en-US" sz="8000" dirty="0" err="1">
                <a:solidFill>
                  <a:srgbClr val="00B0F0"/>
                </a:solidFill>
                <a:latin typeface="Calibri" panose="020F0502020204030204" pitchFamily="34" charset="0"/>
                <a:cs typeface="Calibri" panose="020F0502020204030204" pitchFamily="34" charset="0"/>
              </a:rPr>
              <a:t>WynePay</a:t>
            </a:r>
            <a:r>
              <a:rPr lang="en-US" sz="8000" dirty="0">
                <a:solidFill>
                  <a:srgbClr val="00B0F0"/>
                </a:solidFill>
                <a:latin typeface="Calibri" panose="020F0502020204030204" pitchFamily="34" charset="0"/>
                <a:cs typeface="Calibri" panose="020F0502020204030204" pitchFamily="34" charset="0"/>
              </a:rPr>
              <a:t> - CB Bank - Myanmar)</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40</a:t>
            </a:fld>
            <a:endParaRPr lang="en-US"/>
          </a:p>
        </p:txBody>
      </p:sp>
      <p:sp>
        <p:nvSpPr>
          <p:cNvPr id="7" name="TextBox 6">
            <a:extLst>
              <a:ext uri="{FF2B5EF4-FFF2-40B4-BE49-F238E27FC236}">
                <a16:creationId xmlns:a16="http://schemas.microsoft.com/office/drawing/2014/main" id="{1D3C96AF-ECF0-70C3-0458-4B6E38B4FD55}"/>
              </a:ext>
            </a:extLst>
          </p:cNvPr>
          <p:cNvSpPr txBox="1"/>
          <p:nvPr/>
        </p:nvSpPr>
        <p:spPr>
          <a:xfrm>
            <a:off x="13044627" y="3455141"/>
            <a:ext cx="10634523" cy="671851"/>
          </a:xfrm>
          <a:prstGeom prst="rect">
            <a:avLst/>
          </a:prstGeom>
          <a:noFill/>
        </p:spPr>
        <p:txBody>
          <a:bodyPr wrap="square" lIns="91440" tIns="45720" rIns="91440" bIns="45720" rtlCol="0" anchor="t">
            <a:spAutoFit/>
          </a:bodyPr>
          <a:lstStyle/>
          <a:p>
            <a:pPr marL="571500" indent="-571500">
              <a:lnSpc>
                <a:spcPct val="150000"/>
              </a:lnSpc>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p:txBody>
      </p:sp>
      <p:grpSp>
        <p:nvGrpSpPr>
          <p:cNvPr id="194" name="Group 193">
            <a:extLst>
              <a:ext uri="{FF2B5EF4-FFF2-40B4-BE49-F238E27FC236}">
                <a16:creationId xmlns:a16="http://schemas.microsoft.com/office/drawing/2014/main" id="{497C81D6-2525-1254-ED61-AFA0C6B59883}"/>
              </a:ext>
            </a:extLst>
          </p:cNvPr>
          <p:cNvGrpSpPr/>
          <p:nvPr/>
        </p:nvGrpSpPr>
        <p:grpSpPr>
          <a:xfrm>
            <a:off x="951575" y="2599522"/>
            <a:ext cx="22364062" cy="2648202"/>
            <a:chOff x="467689" y="623942"/>
            <a:chExt cx="11182031" cy="1324101"/>
          </a:xfrm>
        </p:grpSpPr>
        <p:grpSp>
          <p:nvGrpSpPr>
            <p:cNvPr id="195" name="Group 194">
              <a:extLst>
                <a:ext uri="{FF2B5EF4-FFF2-40B4-BE49-F238E27FC236}">
                  <a16:creationId xmlns:a16="http://schemas.microsoft.com/office/drawing/2014/main" id="{C01D9562-46A4-E54D-CC46-C74652504BAF}"/>
                </a:ext>
              </a:extLst>
            </p:cNvPr>
            <p:cNvGrpSpPr/>
            <p:nvPr/>
          </p:nvGrpSpPr>
          <p:grpSpPr>
            <a:xfrm>
              <a:off x="467689" y="1048043"/>
              <a:ext cx="900223" cy="900000"/>
              <a:chOff x="691231" y="1113585"/>
              <a:chExt cx="900223" cy="900000"/>
            </a:xfrm>
          </p:grpSpPr>
          <p:sp>
            <p:nvSpPr>
              <p:cNvPr id="234" name="Oval 233">
                <a:extLst>
                  <a:ext uri="{FF2B5EF4-FFF2-40B4-BE49-F238E27FC236}">
                    <a16:creationId xmlns:a16="http://schemas.microsoft.com/office/drawing/2014/main" id="{8546E98E-0EFF-2780-0B77-BED429678065}"/>
                  </a:ext>
                </a:extLst>
              </p:cNvPr>
              <p:cNvSpPr>
                <a:spLocks noChangeAspect="1"/>
              </p:cNvSpPr>
              <p:nvPr/>
            </p:nvSpPr>
            <p:spPr>
              <a:xfrm>
                <a:off x="691231"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235" name="TextBox 234">
                <a:extLst>
                  <a:ext uri="{FF2B5EF4-FFF2-40B4-BE49-F238E27FC236}">
                    <a16:creationId xmlns:a16="http://schemas.microsoft.com/office/drawing/2014/main" id="{510BA196-A2AE-6FFF-6A53-8E838CE9F4B7}"/>
                  </a:ext>
                </a:extLst>
              </p:cNvPr>
              <p:cNvSpPr txBox="1"/>
              <p:nvPr/>
            </p:nvSpPr>
            <p:spPr>
              <a:xfrm>
                <a:off x="691231" y="1632936"/>
                <a:ext cx="900223"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Payer Wallet (Sender)</a:t>
                </a:r>
              </a:p>
            </p:txBody>
          </p:sp>
          <p:pic>
            <p:nvPicPr>
              <p:cNvPr id="236" name="Picture 235">
                <a:extLst>
                  <a:ext uri="{FF2B5EF4-FFF2-40B4-BE49-F238E27FC236}">
                    <a16:creationId xmlns:a16="http://schemas.microsoft.com/office/drawing/2014/main" id="{5E7292C1-84AB-B09B-08B7-4A43CCAEB8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6782" y="1202957"/>
                <a:ext cx="401480" cy="403160"/>
              </a:xfrm>
              <a:prstGeom prst="rect">
                <a:avLst/>
              </a:prstGeom>
            </p:spPr>
          </p:pic>
        </p:grpSp>
        <p:pic>
          <p:nvPicPr>
            <p:cNvPr id="196" name="Picture 195">
              <a:extLst>
                <a:ext uri="{FF2B5EF4-FFF2-40B4-BE49-F238E27FC236}">
                  <a16:creationId xmlns:a16="http://schemas.microsoft.com/office/drawing/2014/main" id="{054C02B7-FD1E-BF04-1A55-0F7FC0BDCCBF}"/>
                </a:ext>
              </a:extLst>
            </p:cNvPr>
            <p:cNvPicPr>
              <a:picLocks noChangeAspect="1"/>
            </p:cNvPicPr>
            <p:nvPr/>
          </p:nvPicPr>
          <p:blipFill rotWithShape="1">
            <a:blip r:embed="rId3"/>
            <a:srcRect l="27188" t="11942" r="28394" b="11922"/>
            <a:stretch/>
          </p:blipFill>
          <p:spPr>
            <a:xfrm>
              <a:off x="7864359" y="1027139"/>
              <a:ext cx="900000" cy="900000"/>
            </a:xfrm>
            <a:prstGeom prst="rect">
              <a:avLst/>
            </a:prstGeom>
          </p:spPr>
        </p:pic>
        <p:grpSp>
          <p:nvGrpSpPr>
            <p:cNvPr id="197" name="Group 196">
              <a:extLst>
                <a:ext uri="{FF2B5EF4-FFF2-40B4-BE49-F238E27FC236}">
                  <a16:creationId xmlns:a16="http://schemas.microsoft.com/office/drawing/2014/main" id="{13E7C129-9882-AC1B-6F55-906A443BD11C}"/>
                </a:ext>
              </a:extLst>
            </p:cNvPr>
            <p:cNvGrpSpPr/>
            <p:nvPr/>
          </p:nvGrpSpPr>
          <p:grpSpPr>
            <a:xfrm>
              <a:off x="10744460" y="1037053"/>
              <a:ext cx="905260" cy="900000"/>
              <a:chOff x="10470994" y="1113585"/>
              <a:chExt cx="905260" cy="900000"/>
            </a:xfrm>
          </p:grpSpPr>
          <p:grpSp>
            <p:nvGrpSpPr>
              <p:cNvPr id="230" name="Group 229">
                <a:extLst>
                  <a:ext uri="{FF2B5EF4-FFF2-40B4-BE49-F238E27FC236}">
                    <a16:creationId xmlns:a16="http://schemas.microsoft.com/office/drawing/2014/main" id="{D21C777F-F02D-BCD3-F7F7-1395450D459E}"/>
                  </a:ext>
                </a:extLst>
              </p:cNvPr>
              <p:cNvGrpSpPr/>
              <p:nvPr/>
            </p:nvGrpSpPr>
            <p:grpSpPr>
              <a:xfrm>
                <a:off x="10470994" y="1113585"/>
                <a:ext cx="905260" cy="900000"/>
                <a:chOff x="10470994" y="1113585"/>
                <a:chExt cx="905260" cy="900000"/>
              </a:xfrm>
            </p:grpSpPr>
            <p:sp>
              <p:nvSpPr>
                <p:cNvPr id="232" name="Oval 231">
                  <a:extLst>
                    <a:ext uri="{FF2B5EF4-FFF2-40B4-BE49-F238E27FC236}">
                      <a16:creationId xmlns:a16="http://schemas.microsoft.com/office/drawing/2014/main" id="{610452F5-17BF-74EA-0B23-E6B6DBA95741}"/>
                    </a:ext>
                  </a:extLst>
                </p:cNvPr>
                <p:cNvSpPr>
                  <a:spLocks noChangeAspect="1"/>
                </p:cNvSpPr>
                <p:nvPr/>
              </p:nvSpPr>
              <p:spPr>
                <a:xfrm>
                  <a:off x="10470994"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233" name="TextBox 232">
                  <a:extLst>
                    <a:ext uri="{FF2B5EF4-FFF2-40B4-BE49-F238E27FC236}">
                      <a16:creationId xmlns:a16="http://schemas.microsoft.com/office/drawing/2014/main" id="{89746A6A-770C-20BF-49F6-783F07A775A4}"/>
                    </a:ext>
                  </a:extLst>
                </p:cNvPr>
                <p:cNvSpPr txBox="1"/>
                <p:nvPr/>
              </p:nvSpPr>
              <p:spPr>
                <a:xfrm>
                  <a:off x="10476031" y="1559354"/>
                  <a:ext cx="900223"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0"/>
                    </a:spcBef>
                    <a:defRPr/>
                  </a:pPr>
                  <a:r>
                    <a:rPr lang="en-US" sz="2000" b="1" dirty="0">
                      <a:solidFill>
                        <a:srgbClr val="002060"/>
                      </a:solidFill>
                      <a:latin typeface="+mj-lt"/>
                    </a:rPr>
                    <a:t>Payee (Receiver)</a:t>
                  </a:r>
                </a:p>
                <a:p>
                  <a:pPr defTabSz="2437792">
                    <a:spcBef>
                      <a:spcPts val="0"/>
                    </a:spcBef>
                    <a:defRPr/>
                  </a:pPr>
                  <a:r>
                    <a:rPr lang="en-US" sz="2000" b="1" dirty="0">
                      <a:solidFill>
                        <a:srgbClr val="002060"/>
                      </a:solidFill>
                      <a:latin typeface="+mj-lt"/>
                    </a:rPr>
                    <a:t>account</a:t>
                  </a:r>
                </a:p>
              </p:txBody>
            </p:sp>
          </p:grpSp>
          <p:pic>
            <p:nvPicPr>
              <p:cNvPr id="231" name="Picture 230">
                <a:extLst>
                  <a:ext uri="{FF2B5EF4-FFF2-40B4-BE49-F238E27FC236}">
                    <a16:creationId xmlns:a16="http://schemas.microsoft.com/office/drawing/2014/main" id="{72402066-DE56-5597-6352-7BA5128AE41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31091" y="1199363"/>
                <a:ext cx="379805" cy="381395"/>
              </a:xfrm>
              <a:prstGeom prst="rect">
                <a:avLst/>
              </a:prstGeom>
            </p:spPr>
          </p:pic>
        </p:grpSp>
        <p:grpSp>
          <p:nvGrpSpPr>
            <p:cNvPr id="198" name="Group 197">
              <a:extLst>
                <a:ext uri="{FF2B5EF4-FFF2-40B4-BE49-F238E27FC236}">
                  <a16:creationId xmlns:a16="http://schemas.microsoft.com/office/drawing/2014/main" id="{8EACA650-EAAE-8A0B-8ABD-D5AE24D882E3}"/>
                </a:ext>
              </a:extLst>
            </p:cNvPr>
            <p:cNvGrpSpPr/>
            <p:nvPr/>
          </p:nvGrpSpPr>
          <p:grpSpPr>
            <a:xfrm>
              <a:off x="3458913" y="1041838"/>
              <a:ext cx="900000" cy="900000"/>
              <a:chOff x="3809677" y="1113585"/>
              <a:chExt cx="900000" cy="900000"/>
            </a:xfrm>
          </p:grpSpPr>
          <p:sp>
            <p:nvSpPr>
              <p:cNvPr id="227" name="Oval 226">
                <a:extLst>
                  <a:ext uri="{FF2B5EF4-FFF2-40B4-BE49-F238E27FC236}">
                    <a16:creationId xmlns:a16="http://schemas.microsoft.com/office/drawing/2014/main" id="{AF502407-B30F-3B8C-AEC4-304622FF362B}"/>
                  </a:ext>
                </a:extLst>
              </p:cNvPr>
              <p:cNvSpPr>
                <a:spLocks noChangeAspect="1"/>
              </p:cNvSpPr>
              <p:nvPr/>
            </p:nvSpPr>
            <p:spPr>
              <a:xfrm>
                <a:off x="3809677"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228" name="Picture 227">
                <a:extLst>
                  <a:ext uri="{FF2B5EF4-FFF2-40B4-BE49-F238E27FC236}">
                    <a16:creationId xmlns:a16="http://schemas.microsoft.com/office/drawing/2014/main" id="{98D8DB02-CC64-5249-F328-25A7A016A355}"/>
                  </a:ext>
                </a:extLst>
              </p:cNvPr>
              <p:cNvPicPr>
                <a:picLocks noChangeAspect="1"/>
              </p:cNvPicPr>
              <p:nvPr/>
            </p:nvPicPr>
            <p:blipFill rotWithShape="1">
              <a:blip r:embed="rId4">
                <a:clrChange>
                  <a:clrFrom>
                    <a:srgbClr val="FFFFFF"/>
                  </a:clrFrom>
                  <a:clrTo>
                    <a:srgbClr val="FFFFFF">
                      <a:alpha val="0"/>
                    </a:srgbClr>
                  </a:clrTo>
                </a:clrChange>
              </a:blip>
              <a:srcRect l="15340" t="82396" r="70873" b="4189"/>
              <a:stretch/>
            </p:blipFill>
            <p:spPr>
              <a:xfrm>
                <a:off x="3924357" y="1337796"/>
                <a:ext cx="666173" cy="294344"/>
              </a:xfrm>
              <a:prstGeom prst="rect">
                <a:avLst/>
              </a:prstGeom>
            </p:spPr>
          </p:pic>
          <p:sp>
            <p:nvSpPr>
              <p:cNvPr id="229" name="TextBox 228">
                <a:extLst>
                  <a:ext uri="{FF2B5EF4-FFF2-40B4-BE49-F238E27FC236}">
                    <a16:creationId xmlns:a16="http://schemas.microsoft.com/office/drawing/2014/main" id="{4D1C5A2E-BBA1-3791-0ECE-30AF9F2A364F}"/>
                  </a:ext>
                </a:extLst>
              </p:cNvPr>
              <p:cNvSpPr txBox="1"/>
              <p:nvPr/>
            </p:nvSpPr>
            <p:spPr>
              <a:xfrm>
                <a:off x="3841020" y="1673562"/>
                <a:ext cx="832848" cy="138500"/>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Visa</a:t>
                </a:r>
              </a:p>
            </p:txBody>
          </p:sp>
        </p:grpSp>
        <p:grpSp>
          <p:nvGrpSpPr>
            <p:cNvPr id="199" name="Group 198">
              <a:extLst>
                <a:ext uri="{FF2B5EF4-FFF2-40B4-BE49-F238E27FC236}">
                  <a16:creationId xmlns:a16="http://schemas.microsoft.com/office/drawing/2014/main" id="{F2C9A9E5-0788-7940-739A-3259AAF0AACA}"/>
                </a:ext>
              </a:extLst>
            </p:cNvPr>
            <p:cNvGrpSpPr/>
            <p:nvPr/>
          </p:nvGrpSpPr>
          <p:grpSpPr>
            <a:xfrm>
              <a:off x="9258492" y="1037053"/>
              <a:ext cx="900000" cy="900000"/>
              <a:chOff x="9155300" y="1113585"/>
              <a:chExt cx="900000" cy="900000"/>
            </a:xfrm>
          </p:grpSpPr>
          <p:sp>
            <p:nvSpPr>
              <p:cNvPr id="224" name="Oval 223">
                <a:extLst>
                  <a:ext uri="{FF2B5EF4-FFF2-40B4-BE49-F238E27FC236}">
                    <a16:creationId xmlns:a16="http://schemas.microsoft.com/office/drawing/2014/main" id="{3D2A8C34-1825-58A9-21EF-0B7436CD1043}"/>
                  </a:ext>
                </a:extLst>
              </p:cNvPr>
              <p:cNvSpPr>
                <a:spLocks noChangeAspect="1"/>
              </p:cNvSpPr>
              <p:nvPr/>
            </p:nvSpPr>
            <p:spPr>
              <a:xfrm>
                <a:off x="9155300"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225" name="TextBox 224">
                <a:extLst>
                  <a:ext uri="{FF2B5EF4-FFF2-40B4-BE49-F238E27FC236}">
                    <a16:creationId xmlns:a16="http://schemas.microsoft.com/office/drawing/2014/main" id="{E73A9654-BDBA-5108-B503-2406BCF90E4A}"/>
                  </a:ext>
                </a:extLst>
              </p:cNvPr>
              <p:cNvSpPr txBox="1"/>
              <p:nvPr/>
            </p:nvSpPr>
            <p:spPr>
              <a:xfrm>
                <a:off x="9190807" y="1629216"/>
                <a:ext cx="832848"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Beneficiary Wallet</a:t>
                </a:r>
              </a:p>
            </p:txBody>
          </p:sp>
          <p:pic>
            <p:nvPicPr>
              <p:cNvPr id="226" name="Picture 225">
                <a:extLst>
                  <a:ext uri="{FF2B5EF4-FFF2-40B4-BE49-F238E27FC236}">
                    <a16:creationId xmlns:a16="http://schemas.microsoft.com/office/drawing/2014/main" id="{083EF868-E77A-050A-F18A-E8F7200AFF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66615" y="1267887"/>
                <a:ext cx="310944" cy="253959"/>
              </a:xfrm>
              <a:prstGeom prst="rect">
                <a:avLst/>
              </a:prstGeom>
            </p:spPr>
          </p:pic>
        </p:grpSp>
        <p:cxnSp>
          <p:nvCxnSpPr>
            <p:cNvPr id="200" name="Connector: Elbow 80">
              <a:extLst>
                <a:ext uri="{FF2B5EF4-FFF2-40B4-BE49-F238E27FC236}">
                  <a16:creationId xmlns:a16="http://schemas.microsoft.com/office/drawing/2014/main" id="{2A1AE242-B6BE-53BF-E456-8F5C083B5838}"/>
                </a:ext>
              </a:extLst>
            </p:cNvPr>
            <p:cNvCxnSpPr>
              <a:cxnSpLocks/>
            </p:cNvCxnSpPr>
            <p:nvPr/>
          </p:nvCxnSpPr>
          <p:spPr>
            <a:xfrm>
              <a:off x="1423187" y="1493987"/>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1" name="Google Shape;327;p31">
              <a:extLst>
                <a:ext uri="{FF2B5EF4-FFF2-40B4-BE49-F238E27FC236}">
                  <a16:creationId xmlns:a16="http://schemas.microsoft.com/office/drawing/2014/main" id="{AAAD9F18-116A-6AE4-6192-019F36AF8CC4}"/>
                </a:ext>
              </a:extLst>
            </p:cNvPr>
            <p:cNvSpPr txBox="1"/>
            <p:nvPr/>
          </p:nvSpPr>
          <p:spPr>
            <a:xfrm>
              <a:off x="6231641" y="623942"/>
              <a:ext cx="1359311" cy="415499"/>
            </a:xfrm>
            <a:prstGeom prst="rect">
              <a:avLst/>
            </a:prstGeom>
            <a:noFill/>
            <a:ln>
              <a:noFill/>
            </a:ln>
          </p:spPr>
          <p:txBody>
            <a:bodyPr spcFirstLastPara="1" wrap="square" lIns="0" tIns="0" rIns="0" bIns="0" anchor="ctr" anchorCtr="1">
              <a:spAutoFit/>
            </a:bodyPr>
            <a:lstStyle/>
            <a:p>
              <a:pPr algn="ctr">
                <a:lnSpc>
                  <a:spcPct val="90000"/>
                </a:lnSpc>
              </a:pPr>
              <a:r>
                <a:rPr lang="en" sz="2000" b="1" dirty="0">
                  <a:solidFill>
                    <a:srgbClr val="002060"/>
                  </a:solidFill>
                  <a:ea typeface="Quattrocento Sans"/>
                  <a:cs typeface="Quattrocento Sans"/>
                  <a:sym typeface="Quattrocento Sans"/>
                </a:rPr>
                <a:t>Cross Network Provider </a:t>
              </a:r>
            </a:p>
            <a:p>
              <a:pPr algn="ctr">
                <a:lnSpc>
                  <a:spcPct val="90000"/>
                </a:lnSpc>
              </a:pPr>
              <a:r>
                <a:rPr lang="en" sz="2000" b="1" dirty="0">
                  <a:solidFill>
                    <a:srgbClr val="002060"/>
                  </a:solidFill>
                  <a:ea typeface="Quattrocento Sans"/>
                  <a:cs typeface="Quattrocento Sans"/>
                  <a:sym typeface="Quattrocento Sans"/>
                </a:rPr>
                <a:t>(CB Bank)</a:t>
              </a:r>
              <a:endParaRPr sz="2100" b="1" dirty="0"/>
            </a:p>
          </p:txBody>
        </p:sp>
        <p:sp>
          <p:nvSpPr>
            <p:cNvPr id="202" name="Google Shape;328;p31">
              <a:extLst>
                <a:ext uri="{FF2B5EF4-FFF2-40B4-BE49-F238E27FC236}">
                  <a16:creationId xmlns:a16="http://schemas.microsoft.com/office/drawing/2014/main" id="{73B823D1-B9EF-81DD-0F68-C56CA7E669AB}"/>
                </a:ext>
              </a:extLst>
            </p:cNvPr>
            <p:cNvSpPr txBox="1"/>
            <p:nvPr/>
          </p:nvSpPr>
          <p:spPr>
            <a:xfrm>
              <a:off x="7723771" y="813644"/>
              <a:ext cx="1181175" cy="138500"/>
            </a:xfrm>
            <a:prstGeom prst="rect">
              <a:avLst/>
            </a:prstGeom>
            <a:noFill/>
            <a:ln>
              <a:noFill/>
            </a:ln>
          </p:spPr>
          <p:txBody>
            <a:bodyPr spcFirstLastPara="1" wrap="square" lIns="0" tIns="0" rIns="0" bIns="0" anchor="ctr" anchorCtr="1">
              <a:spAutoFit/>
            </a:bodyPr>
            <a:lstStyle/>
            <a:p>
              <a:pPr algn="ctr">
                <a:lnSpc>
                  <a:spcPct val="90000"/>
                </a:lnSpc>
              </a:pPr>
              <a:r>
                <a:rPr lang="en" sz="2000" b="1" dirty="0">
                  <a:solidFill>
                    <a:srgbClr val="002060"/>
                  </a:solidFill>
                  <a:ea typeface="Quattrocento Sans"/>
                  <a:cs typeface="Quattrocento Sans"/>
                  <a:sym typeface="Quattrocento Sans"/>
                </a:rPr>
                <a:t>ThitsaWorks</a:t>
              </a:r>
              <a:endParaRPr sz="2400" b="1" dirty="0">
                <a:solidFill>
                  <a:srgbClr val="002060"/>
                </a:solidFill>
                <a:ea typeface="Quattrocento Sans"/>
                <a:cs typeface="Quattrocento Sans"/>
                <a:sym typeface="Quattrocento Sans"/>
              </a:endParaRPr>
            </a:p>
          </p:txBody>
        </p:sp>
        <p:grpSp>
          <p:nvGrpSpPr>
            <p:cNvPr id="203" name="Group 202">
              <a:extLst>
                <a:ext uri="{FF2B5EF4-FFF2-40B4-BE49-F238E27FC236}">
                  <a16:creationId xmlns:a16="http://schemas.microsoft.com/office/drawing/2014/main" id="{1F047875-5CEA-6523-5767-A4673819779B}"/>
                </a:ext>
              </a:extLst>
            </p:cNvPr>
            <p:cNvGrpSpPr/>
            <p:nvPr/>
          </p:nvGrpSpPr>
          <p:grpSpPr>
            <a:xfrm>
              <a:off x="1965456" y="1041838"/>
              <a:ext cx="900000" cy="900000"/>
              <a:chOff x="2174124" y="1113585"/>
              <a:chExt cx="900000" cy="900000"/>
            </a:xfrm>
          </p:grpSpPr>
          <p:pic>
            <p:nvPicPr>
              <p:cNvPr id="220" name="Picture 61">
                <a:extLst>
                  <a:ext uri="{FF2B5EF4-FFF2-40B4-BE49-F238E27FC236}">
                    <a16:creationId xmlns:a16="http://schemas.microsoft.com/office/drawing/2014/main" id="{6DD7DFD1-CE8A-1B0D-23CA-C2142896FD3F}"/>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2479209" y="1247311"/>
                <a:ext cx="306722" cy="293339"/>
              </a:xfrm>
              <a:prstGeom prst="rect">
                <a:avLst/>
              </a:prstGeom>
            </p:spPr>
          </p:pic>
          <p:sp>
            <p:nvSpPr>
              <p:cNvPr id="221" name="Oval 220">
                <a:extLst>
                  <a:ext uri="{FF2B5EF4-FFF2-40B4-BE49-F238E27FC236}">
                    <a16:creationId xmlns:a16="http://schemas.microsoft.com/office/drawing/2014/main" id="{876048CD-DA2E-67E5-DE39-88EE1F18C00B}"/>
                  </a:ext>
                </a:extLst>
              </p:cNvPr>
              <p:cNvSpPr>
                <a:spLocks noChangeAspect="1"/>
              </p:cNvSpPr>
              <p:nvPr/>
            </p:nvSpPr>
            <p:spPr>
              <a:xfrm>
                <a:off x="2174124"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222" name="Visa card one inverse">
                <a:extLst>
                  <a:ext uri="{FF2B5EF4-FFF2-40B4-BE49-F238E27FC236}">
                    <a16:creationId xmlns:a16="http://schemas.microsoft.com/office/drawing/2014/main" id="{83BB004B-0977-E515-0212-FBA7A00F780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01124" y="1494947"/>
                <a:ext cx="167183" cy="107878"/>
              </a:xfrm>
              <a:prstGeom prst="rect">
                <a:avLst/>
              </a:prstGeom>
            </p:spPr>
          </p:pic>
          <p:sp>
            <p:nvSpPr>
              <p:cNvPr id="223" name="TextBox 222">
                <a:extLst>
                  <a:ext uri="{FF2B5EF4-FFF2-40B4-BE49-F238E27FC236}">
                    <a16:creationId xmlns:a16="http://schemas.microsoft.com/office/drawing/2014/main" id="{3CDB38ED-67BA-C2D3-1B6F-A39362F4D89A}"/>
                  </a:ext>
                </a:extLst>
              </p:cNvPr>
              <p:cNvSpPr txBox="1"/>
              <p:nvPr/>
            </p:nvSpPr>
            <p:spPr>
              <a:xfrm>
                <a:off x="2284030" y="1635674"/>
                <a:ext cx="703835"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Originating     FI**</a:t>
                </a:r>
              </a:p>
            </p:txBody>
          </p:sp>
        </p:grpSp>
        <p:grpSp>
          <p:nvGrpSpPr>
            <p:cNvPr id="204" name="Group 203">
              <a:extLst>
                <a:ext uri="{FF2B5EF4-FFF2-40B4-BE49-F238E27FC236}">
                  <a16:creationId xmlns:a16="http://schemas.microsoft.com/office/drawing/2014/main" id="{75916C01-B0A2-3527-5A5C-5051538BB184}"/>
                </a:ext>
              </a:extLst>
            </p:cNvPr>
            <p:cNvGrpSpPr/>
            <p:nvPr/>
          </p:nvGrpSpPr>
          <p:grpSpPr>
            <a:xfrm>
              <a:off x="4960711" y="1048043"/>
              <a:ext cx="900000" cy="900000"/>
              <a:chOff x="5367797" y="1105914"/>
              <a:chExt cx="900000" cy="900000"/>
            </a:xfrm>
          </p:grpSpPr>
          <p:pic>
            <p:nvPicPr>
              <p:cNvPr id="216" name="Picture 61">
                <a:extLst>
                  <a:ext uri="{FF2B5EF4-FFF2-40B4-BE49-F238E27FC236}">
                    <a16:creationId xmlns:a16="http://schemas.microsoft.com/office/drawing/2014/main" id="{CA4CF381-8A38-A2E4-2779-91A96269B5C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5672882" y="1239640"/>
                <a:ext cx="306722" cy="293339"/>
              </a:xfrm>
              <a:prstGeom prst="rect">
                <a:avLst/>
              </a:prstGeom>
            </p:spPr>
          </p:pic>
          <p:sp>
            <p:nvSpPr>
              <p:cNvPr id="217" name="Oval 216">
                <a:extLst>
                  <a:ext uri="{FF2B5EF4-FFF2-40B4-BE49-F238E27FC236}">
                    <a16:creationId xmlns:a16="http://schemas.microsoft.com/office/drawing/2014/main" id="{2AE65515-3829-747D-F3DE-74BD54EEA854}"/>
                  </a:ext>
                </a:extLst>
              </p:cNvPr>
              <p:cNvSpPr>
                <a:spLocks noChangeAspect="1"/>
              </p:cNvSpPr>
              <p:nvPr/>
            </p:nvSpPr>
            <p:spPr>
              <a:xfrm>
                <a:off x="5367797" y="1105914"/>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218" name="Visa card one inverse">
                <a:extLst>
                  <a:ext uri="{FF2B5EF4-FFF2-40B4-BE49-F238E27FC236}">
                    <a16:creationId xmlns:a16="http://schemas.microsoft.com/office/drawing/2014/main" id="{DD570C3E-2349-EEF3-47C2-AE90F181536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894797" y="1487276"/>
                <a:ext cx="167183" cy="107878"/>
              </a:xfrm>
              <a:prstGeom prst="rect">
                <a:avLst/>
              </a:prstGeom>
            </p:spPr>
          </p:pic>
          <p:sp>
            <p:nvSpPr>
              <p:cNvPr id="219" name="TextBox 218">
                <a:extLst>
                  <a:ext uri="{FF2B5EF4-FFF2-40B4-BE49-F238E27FC236}">
                    <a16:creationId xmlns:a16="http://schemas.microsoft.com/office/drawing/2014/main" id="{09B0F044-BD5F-8816-C650-D1AC5F0C1897}"/>
                  </a:ext>
                </a:extLst>
              </p:cNvPr>
              <p:cNvSpPr txBox="1"/>
              <p:nvPr/>
            </p:nvSpPr>
            <p:spPr>
              <a:xfrm>
                <a:off x="5418860" y="1559966"/>
                <a:ext cx="813741"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Visa Settlement FI***</a:t>
                </a:r>
              </a:p>
            </p:txBody>
          </p:sp>
        </p:grpSp>
        <p:grpSp>
          <p:nvGrpSpPr>
            <p:cNvPr id="205" name="Group 204">
              <a:extLst>
                <a:ext uri="{FF2B5EF4-FFF2-40B4-BE49-F238E27FC236}">
                  <a16:creationId xmlns:a16="http://schemas.microsoft.com/office/drawing/2014/main" id="{D22D36AD-356C-481A-0482-BCEEF1C53FFB}"/>
                </a:ext>
              </a:extLst>
            </p:cNvPr>
            <p:cNvGrpSpPr/>
            <p:nvPr/>
          </p:nvGrpSpPr>
          <p:grpSpPr>
            <a:xfrm>
              <a:off x="6452851" y="1037053"/>
              <a:ext cx="900000" cy="900000"/>
              <a:chOff x="6625941" y="1105914"/>
              <a:chExt cx="900000" cy="900000"/>
            </a:xfrm>
          </p:grpSpPr>
          <p:pic>
            <p:nvPicPr>
              <p:cNvPr id="212" name="Picture 61">
                <a:extLst>
                  <a:ext uri="{FF2B5EF4-FFF2-40B4-BE49-F238E27FC236}">
                    <a16:creationId xmlns:a16="http://schemas.microsoft.com/office/drawing/2014/main" id="{320BADB9-DE20-FE81-F395-A950D9778C9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6931026" y="1239640"/>
                <a:ext cx="306722" cy="293339"/>
              </a:xfrm>
              <a:prstGeom prst="rect">
                <a:avLst/>
              </a:prstGeom>
            </p:spPr>
          </p:pic>
          <p:grpSp>
            <p:nvGrpSpPr>
              <p:cNvPr id="213" name="Group 212">
                <a:extLst>
                  <a:ext uri="{FF2B5EF4-FFF2-40B4-BE49-F238E27FC236}">
                    <a16:creationId xmlns:a16="http://schemas.microsoft.com/office/drawing/2014/main" id="{FF77116D-012C-333D-D447-7D39AAE13958}"/>
                  </a:ext>
                </a:extLst>
              </p:cNvPr>
              <p:cNvGrpSpPr/>
              <p:nvPr/>
            </p:nvGrpSpPr>
            <p:grpSpPr>
              <a:xfrm>
                <a:off x="6625941" y="1105914"/>
                <a:ext cx="900000" cy="900000"/>
                <a:chOff x="6625941" y="1105914"/>
                <a:chExt cx="900000" cy="900000"/>
              </a:xfrm>
            </p:grpSpPr>
            <p:sp>
              <p:nvSpPr>
                <p:cNvPr id="214" name="Oval 213">
                  <a:extLst>
                    <a:ext uri="{FF2B5EF4-FFF2-40B4-BE49-F238E27FC236}">
                      <a16:creationId xmlns:a16="http://schemas.microsoft.com/office/drawing/2014/main" id="{8073FE87-5465-CCD8-312C-40439E9D9A3B}"/>
                    </a:ext>
                  </a:extLst>
                </p:cNvPr>
                <p:cNvSpPr>
                  <a:spLocks noChangeAspect="1"/>
                </p:cNvSpPr>
                <p:nvPr/>
              </p:nvSpPr>
              <p:spPr>
                <a:xfrm>
                  <a:off x="6625941" y="1105914"/>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215" name="TextBox 214">
                  <a:extLst>
                    <a:ext uri="{FF2B5EF4-FFF2-40B4-BE49-F238E27FC236}">
                      <a16:creationId xmlns:a16="http://schemas.microsoft.com/office/drawing/2014/main" id="{212552CF-82DC-5956-707C-85DE2EE03725}"/>
                    </a:ext>
                  </a:extLst>
                </p:cNvPr>
                <p:cNvSpPr txBox="1"/>
                <p:nvPr/>
              </p:nvSpPr>
              <p:spPr>
                <a:xfrm>
                  <a:off x="6673949" y="1635674"/>
                  <a:ext cx="813741"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cs typeface="Segoe UI Light"/>
                    </a:rPr>
                    <a:t>Payment Manager</a:t>
                  </a:r>
                </a:p>
              </p:txBody>
            </p:sp>
          </p:grpSp>
        </p:grpSp>
        <p:cxnSp>
          <p:nvCxnSpPr>
            <p:cNvPr id="206" name="Connector: Elbow 80">
              <a:extLst>
                <a:ext uri="{FF2B5EF4-FFF2-40B4-BE49-F238E27FC236}">
                  <a16:creationId xmlns:a16="http://schemas.microsoft.com/office/drawing/2014/main" id="{37BF9222-8E2B-92CF-E31B-85A951C79EB1}"/>
                </a:ext>
              </a:extLst>
            </p:cNvPr>
            <p:cNvCxnSpPr>
              <a:cxnSpLocks/>
            </p:cNvCxnSpPr>
            <p:nvPr/>
          </p:nvCxnSpPr>
          <p:spPr>
            <a:xfrm>
              <a:off x="2916707" y="1493987"/>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7" name="Connector: Elbow 80">
              <a:extLst>
                <a:ext uri="{FF2B5EF4-FFF2-40B4-BE49-F238E27FC236}">
                  <a16:creationId xmlns:a16="http://schemas.microsoft.com/office/drawing/2014/main" id="{F99BCB11-09D3-E306-23E2-9011B970D924}"/>
                </a:ext>
              </a:extLst>
            </p:cNvPr>
            <p:cNvCxnSpPr>
              <a:cxnSpLocks/>
            </p:cNvCxnSpPr>
            <p:nvPr/>
          </p:nvCxnSpPr>
          <p:spPr>
            <a:xfrm>
              <a:off x="4431329" y="1493987"/>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8" name="Connector: Elbow 80">
              <a:extLst>
                <a:ext uri="{FF2B5EF4-FFF2-40B4-BE49-F238E27FC236}">
                  <a16:creationId xmlns:a16="http://schemas.microsoft.com/office/drawing/2014/main" id="{FC620EC2-66D8-DDE3-38EA-0B19E55FABEB}"/>
                </a:ext>
              </a:extLst>
            </p:cNvPr>
            <p:cNvCxnSpPr>
              <a:cxnSpLocks/>
            </p:cNvCxnSpPr>
            <p:nvPr/>
          </p:nvCxnSpPr>
          <p:spPr>
            <a:xfrm>
              <a:off x="5916770" y="1487053"/>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80">
              <a:extLst>
                <a:ext uri="{FF2B5EF4-FFF2-40B4-BE49-F238E27FC236}">
                  <a16:creationId xmlns:a16="http://schemas.microsoft.com/office/drawing/2014/main" id="{37ACB6DC-F146-D4AC-25E7-61D01E79442C}"/>
                </a:ext>
              </a:extLst>
            </p:cNvPr>
            <p:cNvCxnSpPr>
              <a:cxnSpLocks/>
            </p:cNvCxnSpPr>
            <p:nvPr/>
          </p:nvCxnSpPr>
          <p:spPr>
            <a:xfrm>
              <a:off x="7396359" y="1487053"/>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Connector: Elbow 80">
              <a:extLst>
                <a:ext uri="{FF2B5EF4-FFF2-40B4-BE49-F238E27FC236}">
                  <a16:creationId xmlns:a16="http://schemas.microsoft.com/office/drawing/2014/main" id="{FB736FC0-3D84-B57A-B866-5E7FAB06D2AF}"/>
                </a:ext>
              </a:extLst>
            </p:cNvPr>
            <p:cNvCxnSpPr>
              <a:cxnSpLocks/>
            </p:cNvCxnSpPr>
            <p:nvPr/>
          </p:nvCxnSpPr>
          <p:spPr>
            <a:xfrm>
              <a:off x="8764359" y="1487053"/>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80">
              <a:extLst>
                <a:ext uri="{FF2B5EF4-FFF2-40B4-BE49-F238E27FC236}">
                  <a16:creationId xmlns:a16="http://schemas.microsoft.com/office/drawing/2014/main" id="{49717DD8-92DA-019A-C852-5E3548036610}"/>
                </a:ext>
              </a:extLst>
            </p:cNvPr>
            <p:cNvCxnSpPr>
              <a:cxnSpLocks/>
            </p:cNvCxnSpPr>
            <p:nvPr/>
          </p:nvCxnSpPr>
          <p:spPr>
            <a:xfrm>
              <a:off x="10196919" y="1491838"/>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37" name="TextBox 236">
            <a:extLst>
              <a:ext uri="{FF2B5EF4-FFF2-40B4-BE49-F238E27FC236}">
                <a16:creationId xmlns:a16="http://schemas.microsoft.com/office/drawing/2014/main" id="{499059F4-12BB-B416-C87C-6F6C50119036}"/>
              </a:ext>
            </a:extLst>
          </p:cNvPr>
          <p:cNvSpPr txBox="1"/>
          <p:nvPr/>
        </p:nvSpPr>
        <p:spPr>
          <a:xfrm>
            <a:off x="4487567" y="2181778"/>
            <a:ext cx="184731" cy="646331"/>
          </a:xfrm>
          <a:prstGeom prst="rect">
            <a:avLst/>
          </a:prstGeom>
          <a:noFill/>
        </p:spPr>
        <p:txBody>
          <a:bodyPr wrap="square" rtlCol="0">
            <a:spAutoFit/>
          </a:bodyPr>
          <a:lstStyle/>
          <a:p>
            <a:endParaRPr lang="en-MM" sz="3600" dirty="0"/>
          </a:p>
        </p:txBody>
      </p:sp>
      <p:sp>
        <p:nvSpPr>
          <p:cNvPr id="238" name="Rectangle: Rounded Corners 175">
            <a:extLst>
              <a:ext uri="{FF2B5EF4-FFF2-40B4-BE49-F238E27FC236}">
                <a16:creationId xmlns:a16="http://schemas.microsoft.com/office/drawing/2014/main" id="{56E4F401-768E-0019-8559-20269EE53076}"/>
              </a:ext>
            </a:extLst>
          </p:cNvPr>
          <p:cNvSpPr/>
          <p:nvPr/>
        </p:nvSpPr>
        <p:spPr>
          <a:xfrm>
            <a:off x="670313" y="5609571"/>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39" name="Rectangle: Rounded Corners 175">
            <a:extLst>
              <a:ext uri="{FF2B5EF4-FFF2-40B4-BE49-F238E27FC236}">
                <a16:creationId xmlns:a16="http://schemas.microsoft.com/office/drawing/2014/main" id="{D8846E6B-6008-9ADD-18D4-DAB2592357E7}"/>
              </a:ext>
            </a:extLst>
          </p:cNvPr>
          <p:cNvSpPr/>
          <p:nvPr/>
        </p:nvSpPr>
        <p:spPr>
          <a:xfrm>
            <a:off x="3665247" y="5609571"/>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0" name="Rectangle: Rounded Corners 175">
            <a:extLst>
              <a:ext uri="{FF2B5EF4-FFF2-40B4-BE49-F238E27FC236}">
                <a16:creationId xmlns:a16="http://schemas.microsoft.com/office/drawing/2014/main" id="{78147A32-6191-2486-194C-BF84995AA9F4}"/>
              </a:ext>
            </a:extLst>
          </p:cNvPr>
          <p:cNvSpPr/>
          <p:nvPr/>
        </p:nvSpPr>
        <p:spPr>
          <a:xfrm>
            <a:off x="6648293" y="5597649"/>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1" name="Rectangle: Rounded Corners 175">
            <a:extLst>
              <a:ext uri="{FF2B5EF4-FFF2-40B4-BE49-F238E27FC236}">
                <a16:creationId xmlns:a16="http://schemas.microsoft.com/office/drawing/2014/main" id="{C17956EF-481A-F35D-C807-EF5F5ADA4108}"/>
              </a:ext>
            </a:extLst>
          </p:cNvPr>
          <p:cNvSpPr/>
          <p:nvPr/>
        </p:nvSpPr>
        <p:spPr>
          <a:xfrm>
            <a:off x="9631339" y="5610887"/>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2" name="Rectangle: Rounded Corners 175">
            <a:extLst>
              <a:ext uri="{FF2B5EF4-FFF2-40B4-BE49-F238E27FC236}">
                <a16:creationId xmlns:a16="http://schemas.microsoft.com/office/drawing/2014/main" id="{79D174D2-2809-0C1B-9161-37C0BF6F2D5C}"/>
              </a:ext>
            </a:extLst>
          </p:cNvPr>
          <p:cNvSpPr/>
          <p:nvPr/>
        </p:nvSpPr>
        <p:spPr>
          <a:xfrm>
            <a:off x="12614385" y="5610887"/>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3" name="Rectangle: Rounded Corners 175">
            <a:extLst>
              <a:ext uri="{FF2B5EF4-FFF2-40B4-BE49-F238E27FC236}">
                <a16:creationId xmlns:a16="http://schemas.microsoft.com/office/drawing/2014/main" id="{6011FA06-B384-84E0-5629-395250944C7A}"/>
              </a:ext>
            </a:extLst>
          </p:cNvPr>
          <p:cNvSpPr/>
          <p:nvPr/>
        </p:nvSpPr>
        <p:spPr>
          <a:xfrm>
            <a:off x="15449939" y="5597649"/>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4" name="Rectangle: Rounded Corners 175">
            <a:extLst>
              <a:ext uri="{FF2B5EF4-FFF2-40B4-BE49-F238E27FC236}">
                <a16:creationId xmlns:a16="http://schemas.microsoft.com/office/drawing/2014/main" id="{B9338CC2-1F5B-2721-C491-B60C98ACD824}"/>
              </a:ext>
            </a:extLst>
          </p:cNvPr>
          <p:cNvSpPr/>
          <p:nvPr/>
        </p:nvSpPr>
        <p:spPr>
          <a:xfrm>
            <a:off x="18251919" y="5610887"/>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5" name="Rectangle: Rounded Corners 175">
            <a:extLst>
              <a:ext uri="{FF2B5EF4-FFF2-40B4-BE49-F238E27FC236}">
                <a16:creationId xmlns:a16="http://schemas.microsoft.com/office/drawing/2014/main" id="{120DD6CF-825B-E865-1CED-9B7C08273570}"/>
              </a:ext>
            </a:extLst>
          </p:cNvPr>
          <p:cNvSpPr/>
          <p:nvPr/>
        </p:nvSpPr>
        <p:spPr>
          <a:xfrm>
            <a:off x="21223853" y="5610887"/>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6" name="TextBox 245">
            <a:extLst>
              <a:ext uri="{FF2B5EF4-FFF2-40B4-BE49-F238E27FC236}">
                <a16:creationId xmlns:a16="http://schemas.microsoft.com/office/drawing/2014/main" id="{AA4DB135-8C3B-E0AB-B88B-93D7C9F5E1FE}"/>
              </a:ext>
            </a:extLst>
          </p:cNvPr>
          <p:cNvSpPr txBox="1"/>
          <p:nvPr/>
        </p:nvSpPr>
        <p:spPr>
          <a:xfrm>
            <a:off x="637962" y="13001624"/>
            <a:ext cx="5692264" cy="492443"/>
          </a:xfrm>
          <a:prstGeom prst="rect">
            <a:avLst/>
          </a:prstGeom>
          <a:noFill/>
        </p:spPr>
        <p:txBody>
          <a:bodyPr wrap="square" lIns="0" tIns="0" rIns="0" bIns="0" rtlCol="0" anchor="t">
            <a:spAutoFit/>
          </a:bodyPr>
          <a:lstStyle/>
          <a:p>
            <a:pPr algn="ctr"/>
            <a:r>
              <a:rPr lang="en-US" sz="3200" dirty="0"/>
              <a:t>Originating country </a:t>
            </a:r>
            <a:r>
              <a:rPr lang="en" sz="3200" dirty="0">
                <a:solidFill>
                  <a:srgbClr val="595959"/>
                </a:solidFill>
                <a:ea typeface="+mn-lt"/>
                <a:cs typeface="+mn-lt"/>
              </a:rPr>
              <a:t>(</a:t>
            </a:r>
            <a:r>
              <a:rPr lang="en" sz="3200" dirty="0">
                <a:ea typeface="+mn-lt"/>
                <a:cs typeface="+mn-lt"/>
              </a:rPr>
              <a:t>Singapore</a:t>
            </a:r>
            <a:r>
              <a:rPr lang="en" sz="3200" dirty="0">
                <a:solidFill>
                  <a:srgbClr val="595959"/>
                </a:solidFill>
                <a:ea typeface="+mn-lt"/>
                <a:cs typeface="+mn-lt"/>
              </a:rPr>
              <a:t>)</a:t>
            </a:r>
            <a:endParaRPr lang="en-US" sz="3200" dirty="0">
              <a:solidFill>
                <a:prstClr val="black">
                  <a:lumMod val="65000"/>
                  <a:lumOff val="35000"/>
                </a:prstClr>
              </a:solidFill>
            </a:endParaRPr>
          </a:p>
        </p:txBody>
      </p:sp>
      <p:sp>
        <p:nvSpPr>
          <p:cNvPr id="247" name="TextBox 246">
            <a:extLst>
              <a:ext uri="{FF2B5EF4-FFF2-40B4-BE49-F238E27FC236}">
                <a16:creationId xmlns:a16="http://schemas.microsoft.com/office/drawing/2014/main" id="{5B8A9C2A-EA59-5F04-936D-4616F7853577}"/>
              </a:ext>
            </a:extLst>
          </p:cNvPr>
          <p:cNvSpPr txBox="1"/>
          <p:nvPr/>
        </p:nvSpPr>
        <p:spPr>
          <a:xfrm>
            <a:off x="13854170" y="12996179"/>
            <a:ext cx="5934048" cy="492443"/>
          </a:xfrm>
          <a:prstGeom prst="rect">
            <a:avLst/>
          </a:prstGeom>
          <a:solidFill>
            <a:schemeClr val="bg1"/>
          </a:solidFill>
        </p:spPr>
        <p:txBody>
          <a:bodyPr wrap="square" lIns="0" tIns="0" rIns="0" bIns="0" rtlCol="0" anchor="t">
            <a:spAutoFit/>
          </a:bodyPr>
          <a:lstStyle/>
          <a:p>
            <a:pPr algn="ctr"/>
            <a:r>
              <a:rPr lang="en-US" sz="3200" dirty="0"/>
              <a:t>Beneficiary country (Myanmar)</a:t>
            </a:r>
            <a:endParaRPr lang="en-US" sz="3200" dirty="0">
              <a:solidFill>
                <a:prstClr val="black">
                  <a:lumMod val="65000"/>
                  <a:lumOff val="35000"/>
                </a:prstClr>
              </a:solidFill>
            </a:endParaRPr>
          </a:p>
        </p:txBody>
      </p:sp>
      <p:sp>
        <p:nvSpPr>
          <p:cNvPr id="248" name="TextBox 247">
            <a:extLst>
              <a:ext uri="{FF2B5EF4-FFF2-40B4-BE49-F238E27FC236}">
                <a16:creationId xmlns:a16="http://schemas.microsoft.com/office/drawing/2014/main" id="{F872B371-C225-AD93-38B4-FC59BFF2171A}"/>
              </a:ext>
            </a:extLst>
          </p:cNvPr>
          <p:cNvSpPr txBox="1"/>
          <p:nvPr/>
        </p:nvSpPr>
        <p:spPr>
          <a:xfrm>
            <a:off x="6944542" y="12996182"/>
            <a:ext cx="1788172" cy="492443"/>
          </a:xfrm>
          <a:prstGeom prst="rect">
            <a:avLst/>
          </a:prstGeom>
          <a:noFill/>
        </p:spPr>
        <p:txBody>
          <a:bodyPr wrap="square" lIns="0" tIns="0" rIns="0" bIns="0" rtlCol="0" anchor="t">
            <a:spAutoFit/>
          </a:bodyPr>
          <a:lstStyle/>
          <a:p>
            <a:pPr algn="ctr"/>
            <a:r>
              <a:rPr lang="en-US" sz="3200" dirty="0"/>
              <a:t>VisaNet</a:t>
            </a:r>
            <a:endParaRPr lang="en-US" sz="3200" dirty="0">
              <a:solidFill>
                <a:prstClr val="black">
                  <a:lumMod val="65000"/>
                  <a:lumOff val="35000"/>
                </a:prstClr>
              </a:solidFill>
            </a:endParaRPr>
          </a:p>
        </p:txBody>
      </p:sp>
      <p:sp>
        <p:nvSpPr>
          <p:cNvPr id="249" name="Rectangle: Rounded Corners 1">
            <a:extLst>
              <a:ext uri="{FF2B5EF4-FFF2-40B4-BE49-F238E27FC236}">
                <a16:creationId xmlns:a16="http://schemas.microsoft.com/office/drawing/2014/main" id="{F96CA2AE-B19D-1F07-B729-8AC2D76772E5}"/>
              </a:ext>
            </a:extLst>
          </p:cNvPr>
          <p:cNvSpPr/>
          <p:nvPr/>
        </p:nvSpPr>
        <p:spPr>
          <a:xfrm>
            <a:off x="786874" y="5982469"/>
            <a:ext cx="2136812" cy="107042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Sender enters payment details and alias</a:t>
            </a:r>
            <a:endParaRPr lang="en-US" sz="2100" dirty="0">
              <a:solidFill>
                <a:srgbClr val="000000"/>
              </a:solidFill>
            </a:endParaRPr>
          </a:p>
        </p:txBody>
      </p:sp>
      <p:sp>
        <p:nvSpPr>
          <p:cNvPr id="250" name="Rectangle: Rounded Corners 1">
            <a:extLst>
              <a:ext uri="{FF2B5EF4-FFF2-40B4-BE49-F238E27FC236}">
                <a16:creationId xmlns:a16="http://schemas.microsoft.com/office/drawing/2014/main" id="{57CBDCC0-62B6-4B1A-9A69-5F47094493DF}"/>
              </a:ext>
            </a:extLst>
          </p:cNvPr>
          <p:cNvSpPr/>
          <p:nvPr/>
        </p:nvSpPr>
        <p:spPr>
          <a:xfrm>
            <a:off x="802470" y="7333503"/>
            <a:ext cx="2136812" cy="180903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Sender reviews beneficiary and pricing confirmation</a:t>
            </a:r>
            <a:endParaRPr lang="en-US" sz="2100" dirty="0">
              <a:solidFill>
                <a:srgbClr val="000000"/>
              </a:solidFill>
              <a:cs typeface="Calibri"/>
            </a:endParaRPr>
          </a:p>
        </p:txBody>
      </p:sp>
      <p:sp>
        <p:nvSpPr>
          <p:cNvPr id="251" name="Rectangle: Rounded Corners 1">
            <a:extLst>
              <a:ext uri="{FF2B5EF4-FFF2-40B4-BE49-F238E27FC236}">
                <a16:creationId xmlns:a16="http://schemas.microsoft.com/office/drawing/2014/main" id="{514C973F-C538-9C1A-3DA8-04BAC0E117BA}"/>
              </a:ext>
            </a:extLst>
          </p:cNvPr>
          <p:cNvSpPr/>
          <p:nvPr/>
        </p:nvSpPr>
        <p:spPr>
          <a:xfrm>
            <a:off x="780070" y="9618171"/>
            <a:ext cx="2136812" cy="1189812"/>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Sender authorises payment</a:t>
            </a:r>
            <a:endParaRPr lang="en-US" sz="2100" dirty="0">
              <a:solidFill>
                <a:srgbClr val="000000"/>
              </a:solidFill>
              <a:cs typeface="Calibri"/>
            </a:endParaRPr>
          </a:p>
        </p:txBody>
      </p:sp>
      <p:sp>
        <p:nvSpPr>
          <p:cNvPr id="252" name="Rectangle: Rounded Corners 49">
            <a:extLst>
              <a:ext uri="{FF2B5EF4-FFF2-40B4-BE49-F238E27FC236}">
                <a16:creationId xmlns:a16="http://schemas.microsoft.com/office/drawing/2014/main" id="{B3C3C29D-44B9-2F57-E089-2DBBBA8118A5}"/>
              </a:ext>
            </a:extLst>
          </p:cNvPr>
          <p:cNvSpPr/>
          <p:nvPr/>
        </p:nvSpPr>
        <p:spPr>
          <a:xfrm>
            <a:off x="813969" y="11258616"/>
            <a:ext cx="2190414" cy="1189810"/>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Receive transaction confirmation</a:t>
            </a:r>
            <a:endParaRPr lang="en-US" sz="2100" dirty="0">
              <a:solidFill>
                <a:srgbClr val="000000"/>
              </a:solidFill>
              <a:cs typeface="Calibri"/>
            </a:endParaRPr>
          </a:p>
        </p:txBody>
      </p:sp>
      <p:sp>
        <p:nvSpPr>
          <p:cNvPr id="253" name="Rectangle: Rounded Corners 39">
            <a:extLst>
              <a:ext uri="{FF2B5EF4-FFF2-40B4-BE49-F238E27FC236}">
                <a16:creationId xmlns:a16="http://schemas.microsoft.com/office/drawing/2014/main" id="{94C4B619-AC64-321B-59AA-64C34152DA29}"/>
              </a:ext>
            </a:extLst>
          </p:cNvPr>
          <p:cNvSpPr/>
          <p:nvPr/>
        </p:nvSpPr>
        <p:spPr>
          <a:xfrm>
            <a:off x="3871884" y="5866401"/>
            <a:ext cx="2005272" cy="134476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a:solidFill>
                  <a:srgbClr val="000000"/>
                </a:solidFill>
              </a:rPr>
              <a:t>Forwards to Visa for validation and resolution </a:t>
            </a:r>
            <a:endParaRPr lang="en-US" sz="2100" err="1">
              <a:solidFill>
                <a:srgbClr val="000000"/>
              </a:solidFill>
            </a:endParaRPr>
          </a:p>
        </p:txBody>
      </p:sp>
      <p:sp>
        <p:nvSpPr>
          <p:cNvPr id="254" name="Rectangle: Rounded Corners 41">
            <a:extLst>
              <a:ext uri="{FF2B5EF4-FFF2-40B4-BE49-F238E27FC236}">
                <a16:creationId xmlns:a16="http://schemas.microsoft.com/office/drawing/2014/main" id="{9CE90FDF-F97A-E6C2-E455-DE1E5BF9BE87}"/>
              </a:ext>
            </a:extLst>
          </p:cNvPr>
          <p:cNvSpPr/>
          <p:nvPr/>
        </p:nvSpPr>
        <p:spPr>
          <a:xfrm>
            <a:off x="3880542" y="9612721"/>
            <a:ext cx="2016612" cy="106136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Send payment instruction to Visa</a:t>
            </a:r>
            <a:endParaRPr lang="en-US" sz="2100" dirty="0">
              <a:solidFill>
                <a:srgbClr val="000000"/>
              </a:solidFill>
            </a:endParaRPr>
          </a:p>
        </p:txBody>
      </p:sp>
      <p:sp>
        <p:nvSpPr>
          <p:cNvPr id="255" name="Rectangle: Rounded Corners 113">
            <a:extLst>
              <a:ext uri="{FF2B5EF4-FFF2-40B4-BE49-F238E27FC236}">
                <a16:creationId xmlns:a16="http://schemas.microsoft.com/office/drawing/2014/main" id="{B5B7A8B2-C405-5D2B-0218-2D4B9D604367}"/>
              </a:ext>
            </a:extLst>
          </p:cNvPr>
          <p:cNvSpPr/>
          <p:nvPr/>
        </p:nvSpPr>
        <p:spPr>
          <a:xfrm>
            <a:off x="3788822" y="7590372"/>
            <a:ext cx="2136408" cy="133152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Construct payment message using returned info</a:t>
            </a:r>
            <a:endParaRPr lang="en-US" sz="2100" dirty="0">
              <a:solidFill>
                <a:srgbClr val="000000"/>
              </a:solidFill>
            </a:endParaRPr>
          </a:p>
        </p:txBody>
      </p:sp>
      <p:sp>
        <p:nvSpPr>
          <p:cNvPr id="256" name="Rectangle: Rounded Corners 113">
            <a:extLst>
              <a:ext uri="{FF2B5EF4-FFF2-40B4-BE49-F238E27FC236}">
                <a16:creationId xmlns:a16="http://schemas.microsoft.com/office/drawing/2014/main" id="{576C06A6-96A2-DB62-B8F7-06852A08B3EB}"/>
              </a:ext>
            </a:extLst>
          </p:cNvPr>
          <p:cNvSpPr/>
          <p:nvPr/>
        </p:nvSpPr>
        <p:spPr>
          <a:xfrm>
            <a:off x="3872222" y="11339909"/>
            <a:ext cx="2053008" cy="881628"/>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Confirm to sender app</a:t>
            </a:r>
            <a:endParaRPr lang="en-US" sz="2100" dirty="0">
              <a:solidFill>
                <a:srgbClr val="000000"/>
              </a:solidFill>
              <a:cs typeface="Calibri"/>
            </a:endParaRPr>
          </a:p>
        </p:txBody>
      </p:sp>
      <p:sp>
        <p:nvSpPr>
          <p:cNvPr id="257" name="Rectangle: Rounded Corners 40">
            <a:extLst>
              <a:ext uri="{FF2B5EF4-FFF2-40B4-BE49-F238E27FC236}">
                <a16:creationId xmlns:a16="http://schemas.microsoft.com/office/drawing/2014/main" id="{4E8EB8D8-0934-3311-0E7B-182AB8F8916E}"/>
              </a:ext>
            </a:extLst>
          </p:cNvPr>
          <p:cNvSpPr/>
          <p:nvPr/>
        </p:nvSpPr>
        <p:spPr>
          <a:xfrm>
            <a:off x="6746612" y="5760326"/>
            <a:ext cx="2199104" cy="1543650"/>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Validate payment instruction and forward routing request</a:t>
            </a:r>
            <a:endParaRPr lang="en-US" sz="2100" dirty="0">
              <a:solidFill>
                <a:srgbClr val="000000"/>
              </a:solidFill>
              <a:cs typeface="Calibri"/>
            </a:endParaRPr>
          </a:p>
        </p:txBody>
      </p:sp>
      <p:sp>
        <p:nvSpPr>
          <p:cNvPr id="258" name="Rectangle: Rounded Corners 62">
            <a:extLst>
              <a:ext uri="{FF2B5EF4-FFF2-40B4-BE49-F238E27FC236}">
                <a16:creationId xmlns:a16="http://schemas.microsoft.com/office/drawing/2014/main" id="{0F75F594-0AA7-458F-A0EE-492AAD48E0C1}"/>
              </a:ext>
            </a:extLst>
          </p:cNvPr>
          <p:cNvSpPr/>
          <p:nvPr/>
        </p:nvSpPr>
        <p:spPr>
          <a:xfrm>
            <a:off x="6707531" y="9200991"/>
            <a:ext cx="2262194" cy="196335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Initiate payment processing and forward instruction to Visa Settlement FI</a:t>
            </a:r>
            <a:endParaRPr lang="en-US" sz="2100" dirty="0">
              <a:solidFill>
                <a:srgbClr val="000000"/>
              </a:solidFill>
            </a:endParaRPr>
          </a:p>
        </p:txBody>
      </p:sp>
      <p:sp>
        <p:nvSpPr>
          <p:cNvPr id="259" name="Rectangle: Rounded Corners 113">
            <a:extLst>
              <a:ext uri="{FF2B5EF4-FFF2-40B4-BE49-F238E27FC236}">
                <a16:creationId xmlns:a16="http://schemas.microsoft.com/office/drawing/2014/main" id="{8848D704-9554-7437-23CF-3BB611ED4B0E}"/>
              </a:ext>
            </a:extLst>
          </p:cNvPr>
          <p:cNvSpPr/>
          <p:nvPr/>
        </p:nvSpPr>
        <p:spPr>
          <a:xfrm>
            <a:off x="6719624" y="11379112"/>
            <a:ext cx="2265068" cy="108048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Return confirmation to Originating FI</a:t>
            </a:r>
            <a:endParaRPr lang="en-US" sz="2100" dirty="0">
              <a:solidFill>
                <a:srgbClr val="000000"/>
              </a:solidFill>
            </a:endParaRPr>
          </a:p>
        </p:txBody>
      </p:sp>
      <p:sp>
        <p:nvSpPr>
          <p:cNvPr id="260" name="Rectangle: Rounded Corners 59">
            <a:extLst>
              <a:ext uri="{FF2B5EF4-FFF2-40B4-BE49-F238E27FC236}">
                <a16:creationId xmlns:a16="http://schemas.microsoft.com/office/drawing/2014/main" id="{22BB8718-AC1E-A900-F405-C413F5453267}"/>
              </a:ext>
            </a:extLst>
          </p:cNvPr>
          <p:cNvSpPr/>
          <p:nvPr/>
        </p:nvSpPr>
        <p:spPr>
          <a:xfrm>
            <a:off x="6746738" y="7526039"/>
            <a:ext cx="2265068" cy="1460188"/>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Perform FX and return routing information and terms</a:t>
            </a:r>
            <a:endParaRPr lang="en-US" sz="2100" dirty="0">
              <a:solidFill>
                <a:srgbClr val="000000"/>
              </a:solidFill>
            </a:endParaRPr>
          </a:p>
        </p:txBody>
      </p:sp>
      <p:sp>
        <p:nvSpPr>
          <p:cNvPr id="261" name="Rectangle: Rounded Corners 53">
            <a:extLst>
              <a:ext uri="{FF2B5EF4-FFF2-40B4-BE49-F238E27FC236}">
                <a16:creationId xmlns:a16="http://schemas.microsoft.com/office/drawing/2014/main" id="{9D36A2A9-FE4C-C0D3-949D-31CFDB0374B9}"/>
              </a:ext>
            </a:extLst>
          </p:cNvPr>
          <p:cNvSpPr/>
          <p:nvPr/>
        </p:nvSpPr>
        <p:spPr>
          <a:xfrm>
            <a:off x="9846744" y="9556599"/>
            <a:ext cx="2034520" cy="1251384"/>
          </a:xfrm>
          <a:prstGeom prst="roundRect">
            <a:avLst>
              <a:gd name="adj" fmla="val 10463"/>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a:solidFill>
                  <a:srgbClr val="000000"/>
                </a:solidFill>
              </a:rPr>
              <a:t>Visa processing and settlement to </a:t>
            </a:r>
            <a:r>
              <a:rPr lang="en-GB" sz="2100" err="1">
                <a:solidFill>
                  <a:srgbClr val="000000"/>
                </a:solidFill>
              </a:rPr>
              <a:t>Mojaloop</a:t>
            </a:r>
          </a:p>
        </p:txBody>
      </p:sp>
      <p:sp>
        <p:nvSpPr>
          <p:cNvPr id="262" name="Rectangle: Rounded Corners 56">
            <a:extLst>
              <a:ext uri="{FF2B5EF4-FFF2-40B4-BE49-F238E27FC236}">
                <a16:creationId xmlns:a16="http://schemas.microsoft.com/office/drawing/2014/main" id="{0C983147-41FC-61A2-EEE9-3553A23DCCAD}"/>
              </a:ext>
            </a:extLst>
          </p:cNvPr>
          <p:cNvSpPr/>
          <p:nvPr/>
        </p:nvSpPr>
        <p:spPr>
          <a:xfrm>
            <a:off x="12930729" y="6944787"/>
            <a:ext cx="1784450" cy="71837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Confirm addressee</a:t>
            </a:r>
            <a:endParaRPr lang="en-US" sz="2100" dirty="0">
              <a:solidFill>
                <a:srgbClr val="000000"/>
              </a:solidFill>
            </a:endParaRPr>
          </a:p>
        </p:txBody>
      </p:sp>
      <p:sp>
        <p:nvSpPr>
          <p:cNvPr id="263" name="Rectangle: Rounded Corners 57">
            <a:extLst>
              <a:ext uri="{FF2B5EF4-FFF2-40B4-BE49-F238E27FC236}">
                <a16:creationId xmlns:a16="http://schemas.microsoft.com/office/drawing/2014/main" id="{31EF91EC-4EF8-AE4C-F5B3-028712BEBB06}"/>
              </a:ext>
            </a:extLst>
          </p:cNvPr>
          <p:cNvSpPr/>
          <p:nvPr/>
        </p:nvSpPr>
        <p:spPr>
          <a:xfrm>
            <a:off x="12951115" y="5768863"/>
            <a:ext cx="1784450" cy="79157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Look up addressee</a:t>
            </a:r>
            <a:endParaRPr lang="en-US" sz="2100" dirty="0">
              <a:solidFill>
                <a:srgbClr val="000000"/>
              </a:solidFill>
            </a:endParaRPr>
          </a:p>
        </p:txBody>
      </p:sp>
      <p:sp>
        <p:nvSpPr>
          <p:cNvPr id="264" name="Rectangle: Rounded Corners 60">
            <a:extLst>
              <a:ext uri="{FF2B5EF4-FFF2-40B4-BE49-F238E27FC236}">
                <a16:creationId xmlns:a16="http://schemas.microsoft.com/office/drawing/2014/main" id="{D721965D-E500-B9C3-E1FC-484A190E791B}"/>
              </a:ext>
            </a:extLst>
          </p:cNvPr>
          <p:cNvSpPr/>
          <p:nvPr/>
        </p:nvSpPr>
        <p:spPr>
          <a:xfrm>
            <a:off x="12957083" y="8015607"/>
            <a:ext cx="1784450" cy="71837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Request agreed terms</a:t>
            </a:r>
            <a:endParaRPr lang="en-US" sz="2100" dirty="0">
              <a:solidFill>
                <a:srgbClr val="000000"/>
              </a:solidFill>
            </a:endParaRPr>
          </a:p>
        </p:txBody>
      </p:sp>
      <p:sp>
        <p:nvSpPr>
          <p:cNvPr id="265" name="Rectangle: Rounded Corners 62">
            <a:extLst>
              <a:ext uri="{FF2B5EF4-FFF2-40B4-BE49-F238E27FC236}">
                <a16:creationId xmlns:a16="http://schemas.microsoft.com/office/drawing/2014/main" id="{B327ADA8-B378-73B9-64A4-699D4E37AB90}"/>
              </a:ext>
            </a:extLst>
          </p:cNvPr>
          <p:cNvSpPr/>
          <p:nvPr/>
        </p:nvSpPr>
        <p:spPr>
          <a:xfrm>
            <a:off x="12940193" y="8986227"/>
            <a:ext cx="1784450" cy="71837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Return agreed terms</a:t>
            </a:r>
            <a:endParaRPr lang="en-US" sz="2100" dirty="0">
              <a:solidFill>
                <a:srgbClr val="000000"/>
              </a:solidFill>
            </a:endParaRPr>
          </a:p>
        </p:txBody>
      </p:sp>
      <p:sp>
        <p:nvSpPr>
          <p:cNvPr id="266" name="Rectangle: Rounded Corners 63">
            <a:extLst>
              <a:ext uri="{FF2B5EF4-FFF2-40B4-BE49-F238E27FC236}">
                <a16:creationId xmlns:a16="http://schemas.microsoft.com/office/drawing/2014/main" id="{FCA16912-7B4E-7134-D3B6-9FFF3A4C6194}"/>
              </a:ext>
            </a:extLst>
          </p:cNvPr>
          <p:cNvSpPr/>
          <p:nvPr/>
        </p:nvSpPr>
        <p:spPr>
          <a:xfrm>
            <a:off x="12904866" y="9951865"/>
            <a:ext cx="1802592" cy="1317088"/>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Initiate </a:t>
            </a:r>
            <a:r>
              <a:rPr lang="en-GB" sz="2100" dirty="0" err="1">
                <a:solidFill>
                  <a:srgbClr val="000000"/>
                </a:solidFill>
              </a:rPr>
              <a:t>Mojaloop</a:t>
            </a:r>
            <a:r>
              <a:rPr lang="en-GB" sz="2100" dirty="0">
                <a:solidFill>
                  <a:srgbClr val="000000"/>
                </a:solidFill>
              </a:rPr>
              <a:t> payment</a:t>
            </a:r>
            <a:endParaRPr lang="en-US" sz="2100" dirty="0">
              <a:solidFill>
                <a:srgbClr val="000000"/>
              </a:solidFill>
            </a:endParaRPr>
          </a:p>
        </p:txBody>
      </p:sp>
      <p:sp>
        <p:nvSpPr>
          <p:cNvPr id="267" name="Rectangle: Rounded Corners 113">
            <a:extLst>
              <a:ext uri="{FF2B5EF4-FFF2-40B4-BE49-F238E27FC236}">
                <a16:creationId xmlns:a16="http://schemas.microsoft.com/office/drawing/2014/main" id="{82FFD1F5-1AE1-FEC7-C4A6-2E4F2192CE9A}"/>
              </a:ext>
            </a:extLst>
          </p:cNvPr>
          <p:cNvSpPr/>
          <p:nvPr/>
        </p:nvSpPr>
        <p:spPr>
          <a:xfrm>
            <a:off x="12886375" y="11465546"/>
            <a:ext cx="1839578" cy="998370"/>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Return confirmation to Visa</a:t>
            </a:r>
            <a:endParaRPr lang="en-US" sz="2100" dirty="0">
              <a:solidFill>
                <a:srgbClr val="000000"/>
              </a:solidFill>
            </a:endParaRPr>
          </a:p>
        </p:txBody>
      </p:sp>
      <p:sp>
        <p:nvSpPr>
          <p:cNvPr id="268" name="Rectangle: Rounded Corners 42">
            <a:extLst>
              <a:ext uri="{FF2B5EF4-FFF2-40B4-BE49-F238E27FC236}">
                <a16:creationId xmlns:a16="http://schemas.microsoft.com/office/drawing/2014/main" id="{F1420DCA-D1D9-9399-D52C-6E00B2B94FBC}"/>
              </a:ext>
            </a:extLst>
          </p:cNvPr>
          <p:cNvSpPr/>
          <p:nvPr/>
        </p:nvSpPr>
        <p:spPr>
          <a:xfrm>
            <a:off x="15628923" y="9714028"/>
            <a:ext cx="2006990" cy="1477998"/>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err="1">
                <a:solidFill>
                  <a:srgbClr val="000000"/>
                </a:solidFill>
              </a:rPr>
              <a:t>Mojaloop</a:t>
            </a:r>
            <a:r>
              <a:rPr lang="en-GB" sz="2100">
                <a:solidFill>
                  <a:srgbClr val="000000"/>
                </a:solidFill>
              </a:rPr>
              <a:t> processes local leg of payment</a:t>
            </a:r>
            <a:endParaRPr lang="en-US" sz="2100">
              <a:solidFill>
                <a:srgbClr val="000000"/>
              </a:solidFill>
              <a:cs typeface="Calibri"/>
            </a:endParaRPr>
          </a:p>
        </p:txBody>
      </p:sp>
      <p:sp>
        <p:nvSpPr>
          <p:cNvPr id="269" name="Rectangle: Rounded Corners 113">
            <a:extLst>
              <a:ext uri="{FF2B5EF4-FFF2-40B4-BE49-F238E27FC236}">
                <a16:creationId xmlns:a16="http://schemas.microsoft.com/office/drawing/2014/main" id="{34B9E58F-BEA0-09A5-F4BE-A8A457E946F3}"/>
              </a:ext>
            </a:extLst>
          </p:cNvPr>
          <p:cNvSpPr/>
          <p:nvPr/>
        </p:nvSpPr>
        <p:spPr>
          <a:xfrm>
            <a:off x="15694489" y="11445678"/>
            <a:ext cx="1875862" cy="101651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r>
              <a:rPr lang="en-GB" sz="2100">
                <a:solidFill>
                  <a:srgbClr val="000000"/>
                </a:solidFill>
              </a:rPr>
              <a:t>Return confirmation to Visa</a:t>
            </a:r>
            <a:endParaRPr lang="en-US" sz="2100" err="1">
              <a:solidFill>
                <a:srgbClr val="000000"/>
              </a:solidFill>
            </a:endParaRPr>
          </a:p>
        </p:txBody>
      </p:sp>
      <p:sp>
        <p:nvSpPr>
          <p:cNvPr id="270" name="Rectangle: Rounded Corners 145">
            <a:extLst>
              <a:ext uri="{FF2B5EF4-FFF2-40B4-BE49-F238E27FC236}">
                <a16:creationId xmlns:a16="http://schemas.microsoft.com/office/drawing/2014/main" id="{CD89241C-3BB8-9224-9B61-17A8354CD352}"/>
              </a:ext>
            </a:extLst>
          </p:cNvPr>
          <p:cNvSpPr/>
          <p:nvPr/>
        </p:nvSpPr>
        <p:spPr>
          <a:xfrm>
            <a:off x="18571732" y="9704603"/>
            <a:ext cx="1810240" cy="1529692"/>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Payment message received from Mojaloop</a:t>
            </a:r>
            <a:endParaRPr lang="en-US" sz="2100" dirty="0">
              <a:solidFill>
                <a:srgbClr val="000000"/>
              </a:solidFill>
            </a:endParaRPr>
          </a:p>
        </p:txBody>
      </p:sp>
      <p:sp>
        <p:nvSpPr>
          <p:cNvPr id="271" name="Rectangle: Rounded Corners 145">
            <a:extLst>
              <a:ext uri="{FF2B5EF4-FFF2-40B4-BE49-F238E27FC236}">
                <a16:creationId xmlns:a16="http://schemas.microsoft.com/office/drawing/2014/main" id="{5EF80D15-0ABC-97B7-647C-F84923BD7458}"/>
              </a:ext>
            </a:extLst>
          </p:cNvPr>
          <p:cNvSpPr/>
          <p:nvPr/>
        </p:nvSpPr>
        <p:spPr>
          <a:xfrm>
            <a:off x="18563083" y="11446127"/>
            <a:ext cx="1828382" cy="980228"/>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a:solidFill>
                  <a:srgbClr val="000000"/>
                </a:solidFill>
              </a:rPr>
              <a:t>Transaction confirmation</a:t>
            </a:r>
            <a:endParaRPr lang="en-US" sz="2100" err="1">
              <a:solidFill>
                <a:srgbClr val="000000"/>
              </a:solidFill>
            </a:endParaRPr>
          </a:p>
        </p:txBody>
      </p:sp>
      <p:sp>
        <p:nvSpPr>
          <p:cNvPr id="272" name="Rectangle: Rounded Corners 58">
            <a:extLst>
              <a:ext uri="{FF2B5EF4-FFF2-40B4-BE49-F238E27FC236}">
                <a16:creationId xmlns:a16="http://schemas.microsoft.com/office/drawing/2014/main" id="{21BD3A02-8474-058A-6C6A-BC9A058ADD00}"/>
              </a:ext>
            </a:extLst>
          </p:cNvPr>
          <p:cNvSpPr/>
          <p:nvPr/>
        </p:nvSpPr>
        <p:spPr>
          <a:xfrm>
            <a:off x="18614715" y="5795055"/>
            <a:ext cx="1784450" cy="76538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a:solidFill>
                  <a:srgbClr val="000000"/>
                </a:solidFill>
              </a:rPr>
              <a:t>Confirm addressee</a:t>
            </a:r>
            <a:endParaRPr lang="en-US" sz="2100" err="1">
              <a:solidFill>
                <a:srgbClr val="000000"/>
              </a:solidFill>
            </a:endParaRPr>
          </a:p>
        </p:txBody>
      </p:sp>
      <p:sp>
        <p:nvSpPr>
          <p:cNvPr id="273" name="Rectangle: Rounded Corners 61">
            <a:extLst>
              <a:ext uri="{FF2B5EF4-FFF2-40B4-BE49-F238E27FC236}">
                <a16:creationId xmlns:a16="http://schemas.microsoft.com/office/drawing/2014/main" id="{3AF4D91A-C5DB-B0C8-59C9-0392DF17B957}"/>
              </a:ext>
            </a:extLst>
          </p:cNvPr>
          <p:cNvSpPr/>
          <p:nvPr/>
        </p:nvSpPr>
        <p:spPr>
          <a:xfrm>
            <a:off x="18551473" y="8002467"/>
            <a:ext cx="1784450" cy="76538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Agree terms</a:t>
            </a:r>
            <a:endParaRPr lang="en-US" sz="2100" dirty="0">
              <a:solidFill>
                <a:srgbClr val="000000"/>
              </a:solidFill>
            </a:endParaRPr>
          </a:p>
        </p:txBody>
      </p:sp>
      <p:sp>
        <p:nvSpPr>
          <p:cNvPr id="274" name="Rectangle: Rounded Corners 145">
            <a:extLst>
              <a:ext uri="{FF2B5EF4-FFF2-40B4-BE49-F238E27FC236}">
                <a16:creationId xmlns:a16="http://schemas.microsoft.com/office/drawing/2014/main" id="{C486D964-02FF-3AE7-F6FD-48464F829E83}"/>
              </a:ext>
            </a:extLst>
          </p:cNvPr>
          <p:cNvSpPr/>
          <p:nvPr/>
        </p:nvSpPr>
        <p:spPr>
          <a:xfrm>
            <a:off x="21546796" y="9680112"/>
            <a:ext cx="1737672" cy="157867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a:solidFill>
                  <a:srgbClr val="000000"/>
                </a:solidFill>
              </a:rPr>
              <a:t>Payment posted to Payee account</a:t>
            </a:r>
            <a:endParaRPr lang="en-US" sz="2100" err="1">
              <a:solidFill>
                <a:srgbClr val="000000"/>
              </a:solidFill>
            </a:endParaRPr>
          </a:p>
        </p:txBody>
      </p:sp>
      <p:cxnSp>
        <p:nvCxnSpPr>
          <p:cNvPr id="275" name="Straight Arrow Connector 274">
            <a:extLst>
              <a:ext uri="{FF2B5EF4-FFF2-40B4-BE49-F238E27FC236}">
                <a16:creationId xmlns:a16="http://schemas.microsoft.com/office/drawing/2014/main" id="{8B941332-688E-A086-40C6-998E9FC38B41}"/>
              </a:ext>
            </a:extLst>
          </p:cNvPr>
          <p:cNvCxnSpPr>
            <a:cxnSpLocks/>
          </p:cNvCxnSpPr>
          <p:nvPr/>
        </p:nvCxnSpPr>
        <p:spPr>
          <a:xfrm flipV="1">
            <a:off x="2949591" y="6508607"/>
            <a:ext cx="882026"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BC1BCEB9-8FEB-B1D8-9132-7B164A1B6672}"/>
              </a:ext>
            </a:extLst>
          </p:cNvPr>
          <p:cNvCxnSpPr>
            <a:cxnSpLocks/>
          </p:cNvCxnSpPr>
          <p:nvPr/>
        </p:nvCxnSpPr>
        <p:spPr>
          <a:xfrm flipV="1">
            <a:off x="5887116" y="6524623"/>
            <a:ext cx="828000"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7" name="Connector: Elbow 72">
            <a:extLst>
              <a:ext uri="{FF2B5EF4-FFF2-40B4-BE49-F238E27FC236}">
                <a16:creationId xmlns:a16="http://schemas.microsoft.com/office/drawing/2014/main" id="{F2C4B578-9E00-1F45-6736-447DB6F07E80}"/>
              </a:ext>
            </a:extLst>
          </p:cNvPr>
          <p:cNvCxnSpPr>
            <a:cxnSpLocks/>
          </p:cNvCxnSpPr>
          <p:nvPr/>
        </p:nvCxnSpPr>
        <p:spPr>
          <a:xfrm flipV="1">
            <a:off x="9062227" y="6095509"/>
            <a:ext cx="3868502" cy="451040"/>
          </a:xfrm>
          <a:prstGeom prst="bentConnector3">
            <a:avLst>
              <a:gd name="adj1" fmla="val 50000"/>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73">
            <a:extLst>
              <a:ext uri="{FF2B5EF4-FFF2-40B4-BE49-F238E27FC236}">
                <a16:creationId xmlns:a16="http://schemas.microsoft.com/office/drawing/2014/main" id="{960ECD7A-C449-0DBF-EF00-5C51AC35E579}"/>
              </a:ext>
            </a:extLst>
          </p:cNvPr>
          <p:cNvCxnSpPr>
            <a:cxnSpLocks/>
          </p:cNvCxnSpPr>
          <p:nvPr/>
        </p:nvCxnSpPr>
        <p:spPr>
          <a:xfrm>
            <a:off x="14828746" y="6157813"/>
            <a:ext cx="3734336" cy="0"/>
          </a:xfrm>
          <a:prstGeom prst="bentConnector3">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221BB069-4F7D-957F-7B9F-7C42EA66BDE3}"/>
              </a:ext>
            </a:extLst>
          </p:cNvPr>
          <p:cNvGrpSpPr/>
          <p:nvPr/>
        </p:nvGrpSpPr>
        <p:grpSpPr>
          <a:xfrm>
            <a:off x="13786669" y="6545475"/>
            <a:ext cx="5700778" cy="384348"/>
            <a:chOff x="6902288" y="3280220"/>
            <a:chExt cx="2850389" cy="192174"/>
          </a:xfrm>
        </p:grpSpPr>
        <p:cxnSp>
          <p:nvCxnSpPr>
            <p:cNvPr id="280" name="Elbow Connector 369">
              <a:extLst>
                <a:ext uri="{FF2B5EF4-FFF2-40B4-BE49-F238E27FC236}">
                  <a16:creationId xmlns:a16="http://schemas.microsoft.com/office/drawing/2014/main" id="{52F20877-8122-EE3C-F7E1-33014D39B769}"/>
                </a:ext>
              </a:extLst>
            </p:cNvPr>
            <p:cNvCxnSpPr>
              <a:cxnSpLocks/>
              <a:endCxn id="272" idx="2"/>
            </p:cNvCxnSpPr>
            <p:nvPr/>
          </p:nvCxnSpPr>
          <p:spPr>
            <a:xfrm flipV="1">
              <a:off x="6902288" y="3280220"/>
              <a:ext cx="2850389" cy="78770"/>
            </a:xfrm>
            <a:prstGeom prst="bentConnector2">
              <a:avLst/>
            </a:prstGeom>
            <a:ln w="12700"/>
          </p:spPr>
          <p:style>
            <a:lnRef idx="1">
              <a:schemeClr val="accent2"/>
            </a:lnRef>
            <a:fillRef idx="0">
              <a:schemeClr val="accent2"/>
            </a:fillRef>
            <a:effectRef idx="0">
              <a:schemeClr val="accent2"/>
            </a:effectRef>
            <a:fontRef idx="minor">
              <a:schemeClr val="tx1"/>
            </a:fontRef>
          </p:style>
        </p:cxnSp>
        <p:cxnSp>
          <p:nvCxnSpPr>
            <p:cNvPr id="281" name="Straight Arrow Connector 280">
              <a:extLst>
                <a:ext uri="{FF2B5EF4-FFF2-40B4-BE49-F238E27FC236}">
                  <a16:creationId xmlns:a16="http://schemas.microsoft.com/office/drawing/2014/main" id="{95423D83-804E-4730-36CC-833B81A43AF6}"/>
                </a:ext>
              </a:extLst>
            </p:cNvPr>
            <p:cNvCxnSpPr>
              <a:cxnSpLocks/>
              <a:endCxn id="262" idx="0"/>
            </p:cNvCxnSpPr>
            <p:nvPr/>
          </p:nvCxnSpPr>
          <p:spPr>
            <a:xfrm>
              <a:off x="6902288" y="3358990"/>
              <a:ext cx="0" cy="113404"/>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grpSp>
      <p:cxnSp>
        <p:nvCxnSpPr>
          <p:cNvPr id="282" name="Connector: Elbow 78">
            <a:extLst>
              <a:ext uri="{FF2B5EF4-FFF2-40B4-BE49-F238E27FC236}">
                <a16:creationId xmlns:a16="http://schemas.microsoft.com/office/drawing/2014/main" id="{338632E3-2571-84E3-AEEA-54F91E084672}"/>
              </a:ext>
            </a:extLst>
          </p:cNvPr>
          <p:cNvCxnSpPr>
            <a:cxnSpLocks/>
          </p:cNvCxnSpPr>
          <p:nvPr/>
        </p:nvCxnSpPr>
        <p:spPr>
          <a:xfrm rot="5400000">
            <a:off x="13617764" y="7846763"/>
            <a:ext cx="367200" cy="0"/>
          </a:xfrm>
          <a:prstGeom prst="bentConnector3">
            <a:avLst>
              <a:gd name="adj1" fmla="val 50000"/>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Connector: Elbow 73">
            <a:extLst>
              <a:ext uri="{FF2B5EF4-FFF2-40B4-BE49-F238E27FC236}">
                <a16:creationId xmlns:a16="http://schemas.microsoft.com/office/drawing/2014/main" id="{0974084E-D736-99BD-FEC4-BF6C95B4BBD1}"/>
              </a:ext>
            </a:extLst>
          </p:cNvPr>
          <p:cNvCxnSpPr>
            <a:cxnSpLocks/>
          </p:cNvCxnSpPr>
          <p:nvPr/>
        </p:nvCxnSpPr>
        <p:spPr>
          <a:xfrm>
            <a:off x="14765248" y="8374795"/>
            <a:ext cx="3734336" cy="0"/>
          </a:xfrm>
          <a:prstGeom prst="bentConnector3">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77">
            <a:extLst>
              <a:ext uri="{FF2B5EF4-FFF2-40B4-BE49-F238E27FC236}">
                <a16:creationId xmlns:a16="http://schemas.microsoft.com/office/drawing/2014/main" id="{8D216689-AF14-B5CD-9615-8961550E5360}"/>
              </a:ext>
            </a:extLst>
          </p:cNvPr>
          <p:cNvCxnSpPr>
            <a:cxnSpLocks/>
            <a:stCxn id="273" idx="2"/>
          </p:cNvCxnSpPr>
          <p:nvPr/>
        </p:nvCxnSpPr>
        <p:spPr>
          <a:xfrm rot="5400000">
            <a:off x="16818821" y="6690569"/>
            <a:ext cx="547598" cy="4702160"/>
          </a:xfrm>
          <a:prstGeom prst="bentConnector2">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C9EAC1AF-DB6B-D28D-0E7D-3053831A84A5}"/>
              </a:ext>
            </a:extLst>
          </p:cNvPr>
          <p:cNvCxnSpPr>
            <a:cxnSpLocks/>
          </p:cNvCxnSpPr>
          <p:nvPr/>
        </p:nvCxnSpPr>
        <p:spPr>
          <a:xfrm>
            <a:off x="20476292" y="10453025"/>
            <a:ext cx="1039344"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3DC6D26B-09F7-A173-60AC-FFCD38A08A23}"/>
              </a:ext>
            </a:extLst>
          </p:cNvPr>
          <p:cNvCxnSpPr>
            <a:cxnSpLocks/>
          </p:cNvCxnSpPr>
          <p:nvPr/>
        </p:nvCxnSpPr>
        <p:spPr>
          <a:xfrm>
            <a:off x="17679700" y="10469447"/>
            <a:ext cx="864000"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198EB689-8B2B-4B7D-2A84-83E1D9A6EFE2}"/>
              </a:ext>
            </a:extLst>
          </p:cNvPr>
          <p:cNvCxnSpPr>
            <a:cxnSpLocks/>
          </p:cNvCxnSpPr>
          <p:nvPr/>
        </p:nvCxnSpPr>
        <p:spPr>
          <a:xfrm>
            <a:off x="14741532" y="10469447"/>
            <a:ext cx="864000"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8" name="Connector: Elbow 78">
            <a:extLst>
              <a:ext uri="{FF2B5EF4-FFF2-40B4-BE49-F238E27FC236}">
                <a16:creationId xmlns:a16="http://schemas.microsoft.com/office/drawing/2014/main" id="{75336213-8A15-6845-C910-3A1CCF17FD48}"/>
              </a:ext>
            </a:extLst>
          </p:cNvPr>
          <p:cNvCxnSpPr>
            <a:cxnSpLocks/>
          </p:cNvCxnSpPr>
          <p:nvPr/>
        </p:nvCxnSpPr>
        <p:spPr>
          <a:xfrm rot="5400000">
            <a:off x="19328078" y="11338599"/>
            <a:ext cx="216000" cy="0"/>
          </a:xfrm>
          <a:prstGeom prst="bentConnector3">
            <a:avLst>
              <a:gd name="adj1" fmla="val 50000"/>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B553585-4DF4-58AE-67CD-7CC89C0F145B}"/>
              </a:ext>
            </a:extLst>
          </p:cNvPr>
          <p:cNvCxnSpPr>
            <a:cxnSpLocks/>
          </p:cNvCxnSpPr>
          <p:nvPr/>
        </p:nvCxnSpPr>
        <p:spPr>
          <a:xfrm flipH="1">
            <a:off x="17637191" y="11919353"/>
            <a:ext cx="827354"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6E837C89-6C66-861C-2531-A3335C3469E6}"/>
              </a:ext>
            </a:extLst>
          </p:cNvPr>
          <p:cNvCxnSpPr>
            <a:cxnSpLocks/>
          </p:cNvCxnSpPr>
          <p:nvPr/>
        </p:nvCxnSpPr>
        <p:spPr>
          <a:xfrm flipH="1">
            <a:off x="14759855" y="11959933"/>
            <a:ext cx="827354"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B20E207F-A5D1-AD9A-70AB-2A4B8EDD27BF}"/>
              </a:ext>
            </a:extLst>
          </p:cNvPr>
          <p:cNvCxnSpPr>
            <a:cxnSpLocks/>
          </p:cNvCxnSpPr>
          <p:nvPr/>
        </p:nvCxnSpPr>
        <p:spPr>
          <a:xfrm flipH="1" flipV="1">
            <a:off x="9031855" y="11901705"/>
            <a:ext cx="3764402"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0E7D8C54-4EFE-CF11-E0BE-F5CE302C4D90}"/>
              </a:ext>
            </a:extLst>
          </p:cNvPr>
          <p:cNvCxnSpPr>
            <a:cxnSpLocks/>
          </p:cNvCxnSpPr>
          <p:nvPr/>
        </p:nvCxnSpPr>
        <p:spPr>
          <a:xfrm flipH="1">
            <a:off x="5925547" y="11901705"/>
            <a:ext cx="751138"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837B143-0AF4-CC4C-EF54-6178309F48C7}"/>
              </a:ext>
            </a:extLst>
          </p:cNvPr>
          <p:cNvCxnSpPr>
            <a:cxnSpLocks/>
          </p:cNvCxnSpPr>
          <p:nvPr/>
        </p:nvCxnSpPr>
        <p:spPr>
          <a:xfrm flipH="1">
            <a:off x="3004263" y="11853519"/>
            <a:ext cx="827354"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DD9761FF-BA72-7B6C-6B9C-08FCBEE4A260}"/>
              </a:ext>
            </a:extLst>
          </p:cNvPr>
          <p:cNvCxnSpPr>
            <a:cxnSpLocks/>
          </p:cNvCxnSpPr>
          <p:nvPr/>
        </p:nvCxnSpPr>
        <p:spPr>
          <a:xfrm>
            <a:off x="2958602" y="10182291"/>
            <a:ext cx="864000"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C8256D42-E6A0-9B3A-C85A-2D94BF1B9A12}"/>
              </a:ext>
            </a:extLst>
          </p:cNvPr>
          <p:cNvCxnSpPr>
            <a:cxnSpLocks/>
          </p:cNvCxnSpPr>
          <p:nvPr/>
        </p:nvCxnSpPr>
        <p:spPr>
          <a:xfrm>
            <a:off x="5932131" y="10143403"/>
            <a:ext cx="716162"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1A565CA8-66CD-E24E-94A0-E6AEDB75FA38}"/>
              </a:ext>
            </a:extLst>
          </p:cNvPr>
          <p:cNvCxnSpPr>
            <a:cxnSpLocks/>
          </p:cNvCxnSpPr>
          <p:nvPr/>
        </p:nvCxnSpPr>
        <p:spPr>
          <a:xfrm>
            <a:off x="9031854" y="10182291"/>
            <a:ext cx="793520"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4A937F4B-7630-9A45-7748-B5CE69D9A89D}"/>
              </a:ext>
            </a:extLst>
          </p:cNvPr>
          <p:cNvGrpSpPr/>
          <p:nvPr/>
        </p:nvGrpSpPr>
        <p:grpSpPr>
          <a:xfrm>
            <a:off x="7729266" y="10600235"/>
            <a:ext cx="5168760" cy="675780"/>
            <a:chOff x="3851275" y="4555258"/>
            <a:chExt cx="2584380" cy="337890"/>
          </a:xfrm>
        </p:grpSpPr>
        <p:cxnSp>
          <p:nvCxnSpPr>
            <p:cNvPr id="298" name="Connector: Elbow 82">
              <a:extLst>
                <a:ext uri="{FF2B5EF4-FFF2-40B4-BE49-F238E27FC236}">
                  <a16:creationId xmlns:a16="http://schemas.microsoft.com/office/drawing/2014/main" id="{5A8C3043-9F8A-24B9-41A0-D09D411B45B4}"/>
                </a:ext>
              </a:extLst>
            </p:cNvPr>
            <p:cNvCxnSpPr>
              <a:cxnSpLocks/>
            </p:cNvCxnSpPr>
            <p:nvPr/>
          </p:nvCxnSpPr>
          <p:spPr>
            <a:xfrm flipV="1">
              <a:off x="3855582" y="4555258"/>
              <a:ext cx="2580073" cy="337890"/>
            </a:xfrm>
            <a:prstGeom prst="bentConnector3">
              <a:avLst>
                <a:gd name="adj1" fmla="val 84703"/>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99" name="Straight Connector 298">
              <a:extLst>
                <a:ext uri="{FF2B5EF4-FFF2-40B4-BE49-F238E27FC236}">
                  <a16:creationId xmlns:a16="http://schemas.microsoft.com/office/drawing/2014/main" id="{FAC155B8-957D-AA8A-5F77-A1E910B2A206}"/>
                </a:ext>
              </a:extLst>
            </p:cNvPr>
            <p:cNvCxnSpPr>
              <a:cxnSpLocks/>
            </p:cNvCxnSpPr>
            <p:nvPr/>
          </p:nvCxnSpPr>
          <p:spPr>
            <a:xfrm>
              <a:off x="3851275" y="4835534"/>
              <a:ext cx="0" cy="57614"/>
            </a:xfrm>
            <a:prstGeom prst="line">
              <a:avLst/>
            </a:prstGeom>
            <a:ln w="12700"/>
          </p:spPr>
          <p:style>
            <a:lnRef idx="1">
              <a:schemeClr val="accent2"/>
            </a:lnRef>
            <a:fillRef idx="0">
              <a:schemeClr val="accent2"/>
            </a:fillRef>
            <a:effectRef idx="0">
              <a:schemeClr val="accent2"/>
            </a:effectRef>
            <a:fontRef idx="minor">
              <a:schemeClr val="tx1"/>
            </a:fontRef>
          </p:style>
        </p:cxnSp>
      </p:grpSp>
      <p:cxnSp>
        <p:nvCxnSpPr>
          <p:cNvPr id="300" name="Straight Arrow Connector 299">
            <a:extLst>
              <a:ext uri="{FF2B5EF4-FFF2-40B4-BE49-F238E27FC236}">
                <a16:creationId xmlns:a16="http://schemas.microsoft.com/office/drawing/2014/main" id="{08C2D650-DAE8-3BAA-03C8-3FAB3AE9E070}"/>
              </a:ext>
            </a:extLst>
          </p:cNvPr>
          <p:cNvCxnSpPr>
            <a:cxnSpLocks/>
          </p:cNvCxnSpPr>
          <p:nvPr/>
        </p:nvCxnSpPr>
        <p:spPr>
          <a:xfrm flipH="1">
            <a:off x="5952561" y="8238021"/>
            <a:ext cx="751138"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0F6DC116-2785-6DE8-6B14-56072D231890}"/>
              </a:ext>
            </a:extLst>
          </p:cNvPr>
          <p:cNvCxnSpPr>
            <a:cxnSpLocks/>
          </p:cNvCxnSpPr>
          <p:nvPr/>
        </p:nvCxnSpPr>
        <p:spPr>
          <a:xfrm flipH="1">
            <a:off x="2939283" y="8256133"/>
            <a:ext cx="827354"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Connector: Elbow 75">
            <a:extLst>
              <a:ext uri="{FF2B5EF4-FFF2-40B4-BE49-F238E27FC236}">
                <a16:creationId xmlns:a16="http://schemas.microsoft.com/office/drawing/2014/main" id="{25150340-D0ED-73FE-831C-576A59798C84}"/>
              </a:ext>
            </a:extLst>
          </p:cNvPr>
          <p:cNvCxnSpPr>
            <a:cxnSpLocks/>
          </p:cNvCxnSpPr>
          <p:nvPr/>
        </p:nvCxnSpPr>
        <p:spPr>
          <a:xfrm rot="10800000">
            <a:off x="9001987" y="8178231"/>
            <a:ext cx="3896042" cy="1160044"/>
          </a:xfrm>
          <a:prstGeom prst="bentConnector3">
            <a:avLst>
              <a:gd name="adj1" fmla="val 50000"/>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grpSp>
        <p:nvGrpSpPr>
          <p:cNvPr id="303" name="Google Shape;284;p31">
            <a:extLst>
              <a:ext uri="{FF2B5EF4-FFF2-40B4-BE49-F238E27FC236}">
                <a16:creationId xmlns:a16="http://schemas.microsoft.com/office/drawing/2014/main" id="{ECD04934-0D59-C8A0-8FA0-47D793E1F6A4}"/>
              </a:ext>
            </a:extLst>
          </p:cNvPr>
          <p:cNvGrpSpPr>
            <a:grpSpLocks noChangeAspect="1"/>
          </p:cNvGrpSpPr>
          <p:nvPr/>
        </p:nvGrpSpPr>
        <p:grpSpPr>
          <a:xfrm>
            <a:off x="2676666" y="5805950"/>
            <a:ext cx="504000" cy="503999"/>
            <a:chOff x="1836887" y="5986947"/>
            <a:chExt cx="235744" cy="228600"/>
          </a:xfrm>
        </p:grpSpPr>
        <p:sp>
          <p:nvSpPr>
            <p:cNvPr id="304" name="Google Shape;285;p31">
              <a:extLst>
                <a:ext uri="{FF2B5EF4-FFF2-40B4-BE49-F238E27FC236}">
                  <a16:creationId xmlns:a16="http://schemas.microsoft.com/office/drawing/2014/main" id="{F0120984-74E3-39BB-EBF6-568F79399B86}"/>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05" name="Google Shape;286;p31">
              <a:extLst>
                <a:ext uri="{FF2B5EF4-FFF2-40B4-BE49-F238E27FC236}">
                  <a16:creationId xmlns:a16="http://schemas.microsoft.com/office/drawing/2014/main" id="{584E6952-32EB-DA90-8D12-2798FFB4E72E}"/>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a:t>
              </a:r>
              <a:endParaRPr sz="3600" dirty="0">
                <a:solidFill>
                  <a:srgbClr val="FFFFFF"/>
                </a:solidFill>
              </a:endParaRPr>
            </a:p>
          </p:txBody>
        </p:sp>
      </p:grpSp>
      <p:grpSp>
        <p:nvGrpSpPr>
          <p:cNvPr id="306" name="Google Shape;284;p31">
            <a:extLst>
              <a:ext uri="{FF2B5EF4-FFF2-40B4-BE49-F238E27FC236}">
                <a16:creationId xmlns:a16="http://schemas.microsoft.com/office/drawing/2014/main" id="{2FA47EC7-44A0-539B-D2F1-343A0CB55482}"/>
              </a:ext>
            </a:extLst>
          </p:cNvPr>
          <p:cNvGrpSpPr>
            <a:grpSpLocks noChangeAspect="1"/>
          </p:cNvGrpSpPr>
          <p:nvPr/>
        </p:nvGrpSpPr>
        <p:grpSpPr>
          <a:xfrm>
            <a:off x="5660212" y="5740982"/>
            <a:ext cx="504000" cy="503999"/>
            <a:chOff x="1836887" y="5986947"/>
            <a:chExt cx="235744" cy="228600"/>
          </a:xfrm>
        </p:grpSpPr>
        <p:sp>
          <p:nvSpPr>
            <p:cNvPr id="307" name="Google Shape;285;p31">
              <a:extLst>
                <a:ext uri="{FF2B5EF4-FFF2-40B4-BE49-F238E27FC236}">
                  <a16:creationId xmlns:a16="http://schemas.microsoft.com/office/drawing/2014/main" id="{70C7A083-0A0E-C43B-917C-B4F49060E178}"/>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08" name="Google Shape;286;p31">
              <a:extLst>
                <a:ext uri="{FF2B5EF4-FFF2-40B4-BE49-F238E27FC236}">
                  <a16:creationId xmlns:a16="http://schemas.microsoft.com/office/drawing/2014/main" id="{A8C806AB-5364-EDC7-E049-37BF21ECACFF}"/>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a:t>
              </a:r>
              <a:endParaRPr sz="3600" dirty="0">
                <a:solidFill>
                  <a:srgbClr val="FFFFFF"/>
                </a:solidFill>
              </a:endParaRPr>
            </a:p>
          </p:txBody>
        </p:sp>
      </p:grpSp>
      <p:grpSp>
        <p:nvGrpSpPr>
          <p:cNvPr id="309" name="Google Shape;284;p31">
            <a:extLst>
              <a:ext uri="{FF2B5EF4-FFF2-40B4-BE49-F238E27FC236}">
                <a16:creationId xmlns:a16="http://schemas.microsoft.com/office/drawing/2014/main" id="{469B5D8E-2796-01F9-0A52-54971C186155}"/>
              </a:ext>
            </a:extLst>
          </p:cNvPr>
          <p:cNvGrpSpPr>
            <a:grpSpLocks noChangeAspect="1"/>
          </p:cNvGrpSpPr>
          <p:nvPr/>
        </p:nvGrpSpPr>
        <p:grpSpPr>
          <a:xfrm>
            <a:off x="8778446" y="5530640"/>
            <a:ext cx="504000" cy="503999"/>
            <a:chOff x="1836887" y="5986947"/>
            <a:chExt cx="235744" cy="228600"/>
          </a:xfrm>
        </p:grpSpPr>
        <p:sp>
          <p:nvSpPr>
            <p:cNvPr id="310" name="Google Shape;285;p31">
              <a:extLst>
                <a:ext uri="{FF2B5EF4-FFF2-40B4-BE49-F238E27FC236}">
                  <a16:creationId xmlns:a16="http://schemas.microsoft.com/office/drawing/2014/main" id="{2E416115-8CCA-3AAA-5ED1-0DF068F42BF3}"/>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11" name="Google Shape;286;p31">
              <a:extLst>
                <a:ext uri="{FF2B5EF4-FFF2-40B4-BE49-F238E27FC236}">
                  <a16:creationId xmlns:a16="http://schemas.microsoft.com/office/drawing/2014/main" id="{8BD4F4E4-4BE9-F30B-E1B5-EDEE73AF5305}"/>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3</a:t>
              </a:r>
              <a:endParaRPr sz="3600" dirty="0">
                <a:solidFill>
                  <a:srgbClr val="FFFFFF"/>
                </a:solidFill>
              </a:endParaRPr>
            </a:p>
          </p:txBody>
        </p:sp>
      </p:grpSp>
      <p:grpSp>
        <p:nvGrpSpPr>
          <p:cNvPr id="312" name="Google Shape;284;p31">
            <a:extLst>
              <a:ext uri="{FF2B5EF4-FFF2-40B4-BE49-F238E27FC236}">
                <a16:creationId xmlns:a16="http://schemas.microsoft.com/office/drawing/2014/main" id="{C5FE9AB6-94D2-B5A1-8415-E238C0AA7EBB}"/>
              </a:ext>
            </a:extLst>
          </p:cNvPr>
          <p:cNvGrpSpPr>
            <a:grpSpLocks noChangeAspect="1"/>
          </p:cNvGrpSpPr>
          <p:nvPr/>
        </p:nvGrpSpPr>
        <p:grpSpPr>
          <a:xfrm>
            <a:off x="14614756" y="5502456"/>
            <a:ext cx="504000" cy="503999"/>
            <a:chOff x="1836887" y="5986947"/>
            <a:chExt cx="235744" cy="228600"/>
          </a:xfrm>
        </p:grpSpPr>
        <p:sp>
          <p:nvSpPr>
            <p:cNvPr id="313" name="Google Shape;285;p31">
              <a:extLst>
                <a:ext uri="{FF2B5EF4-FFF2-40B4-BE49-F238E27FC236}">
                  <a16:creationId xmlns:a16="http://schemas.microsoft.com/office/drawing/2014/main" id="{30A913BF-22D5-975F-BE3E-FFE3A368DA29}"/>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14" name="Google Shape;286;p31">
              <a:extLst>
                <a:ext uri="{FF2B5EF4-FFF2-40B4-BE49-F238E27FC236}">
                  <a16:creationId xmlns:a16="http://schemas.microsoft.com/office/drawing/2014/main" id="{388BE509-A61B-DC52-4D85-78BC02C04E3B}"/>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4</a:t>
              </a:r>
              <a:endParaRPr sz="3600" dirty="0">
                <a:solidFill>
                  <a:srgbClr val="FFFFFF"/>
                </a:solidFill>
              </a:endParaRPr>
            </a:p>
          </p:txBody>
        </p:sp>
      </p:grpSp>
      <p:grpSp>
        <p:nvGrpSpPr>
          <p:cNvPr id="315" name="Google Shape;284;p31">
            <a:extLst>
              <a:ext uri="{FF2B5EF4-FFF2-40B4-BE49-F238E27FC236}">
                <a16:creationId xmlns:a16="http://schemas.microsoft.com/office/drawing/2014/main" id="{67611FB1-8D79-E89A-178D-FFA3D03A3CF1}"/>
              </a:ext>
            </a:extLst>
          </p:cNvPr>
          <p:cNvGrpSpPr>
            <a:grpSpLocks noChangeAspect="1"/>
          </p:cNvGrpSpPr>
          <p:nvPr/>
        </p:nvGrpSpPr>
        <p:grpSpPr>
          <a:xfrm>
            <a:off x="20129972" y="5487404"/>
            <a:ext cx="504000" cy="503999"/>
            <a:chOff x="1836887" y="5986947"/>
            <a:chExt cx="235744" cy="228600"/>
          </a:xfrm>
        </p:grpSpPr>
        <p:sp>
          <p:nvSpPr>
            <p:cNvPr id="316" name="Google Shape;285;p31">
              <a:extLst>
                <a:ext uri="{FF2B5EF4-FFF2-40B4-BE49-F238E27FC236}">
                  <a16:creationId xmlns:a16="http://schemas.microsoft.com/office/drawing/2014/main" id="{763E43FD-1EB1-723C-8D00-12F964F7EB9C}"/>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17" name="Google Shape;286;p31">
              <a:extLst>
                <a:ext uri="{FF2B5EF4-FFF2-40B4-BE49-F238E27FC236}">
                  <a16:creationId xmlns:a16="http://schemas.microsoft.com/office/drawing/2014/main" id="{B66AD1F5-C207-0492-A1AE-32606324BEE7}"/>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5</a:t>
              </a:r>
              <a:endParaRPr sz="3600" dirty="0">
                <a:solidFill>
                  <a:srgbClr val="FFFFFF"/>
                </a:solidFill>
              </a:endParaRPr>
            </a:p>
          </p:txBody>
        </p:sp>
      </p:grpSp>
      <p:grpSp>
        <p:nvGrpSpPr>
          <p:cNvPr id="318" name="Google Shape;284;p31">
            <a:extLst>
              <a:ext uri="{FF2B5EF4-FFF2-40B4-BE49-F238E27FC236}">
                <a16:creationId xmlns:a16="http://schemas.microsoft.com/office/drawing/2014/main" id="{EC6147E8-1EC1-B7E3-51B1-BB0B8D205D55}"/>
              </a:ext>
            </a:extLst>
          </p:cNvPr>
          <p:cNvGrpSpPr>
            <a:grpSpLocks noChangeAspect="1"/>
          </p:cNvGrpSpPr>
          <p:nvPr/>
        </p:nvGrpSpPr>
        <p:grpSpPr>
          <a:xfrm>
            <a:off x="14629596" y="6739678"/>
            <a:ext cx="504000" cy="503999"/>
            <a:chOff x="1836887" y="5986947"/>
            <a:chExt cx="235744" cy="228600"/>
          </a:xfrm>
        </p:grpSpPr>
        <p:sp>
          <p:nvSpPr>
            <p:cNvPr id="319" name="Google Shape;285;p31">
              <a:extLst>
                <a:ext uri="{FF2B5EF4-FFF2-40B4-BE49-F238E27FC236}">
                  <a16:creationId xmlns:a16="http://schemas.microsoft.com/office/drawing/2014/main" id="{E41C40BD-DFCB-D286-2F78-E1FCEE581382}"/>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20" name="Google Shape;286;p31">
              <a:extLst>
                <a:ext uri="{FF2B5EF4-FFF2-40B4-BE49-F238E27FC236}">
                  <a16:creationId xmlns:a16="http://schemas.microsoft.com/office/drawing/2014/main" id="{631CE315-106D-4E47-E1C1-F32AA49DC193}"/>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6</a:t>
              </a:r>
              <a:endParaRPr sz="3600" dirty="0">
                <a:solidFill>
                  <a:srgbClr val="FFFFFF"/>
                </a:solidFill>
              </a:endParaRPr>
            </a:p>
          </p:txBody>
        </p:sp>
      </p:grpSp>
      <p:grpSp>
        <p:nvGrpSpPr>
          <p:cNvPr id="321" name="Google Shape;284;p31">
            <a:extLst>
              <a:ext uri="{FF2B5EF4-FFF2-40B4-BE49-F238E27FC236}">
                <a16:creationId xmlns:a16="http://schemas.microsoft.com/office/drawing/2014/main" id="{94238114-8B8E-F1E9-EEEF-0940A757D827}"/>
              </a:ext>
            </a:extLst>
          </p:cNvPr>
          <p:cNvGrpSpPr>
            <a:grpSpLocks noChangeAspect="1"/>
          </p:cNvGrpSpPr>
          <p:nvPr/>
        </p:nvGrpSpPr>
        <p:grpSpPr>
          <a:xfrm>
            <a:off x="20126108" y="7778338"/>
            <a:ext cx="504000" cy="503999"/>
            <a:chOff x="1836887" y="5986947"/>
            <a:chExt cx="235744" cy="228600"/>
          </a:xfrm>
        </p:grpSpPr>
        <p:sp>
          <p:nvSpPr>
            <p:cNvPr id="322" name="Google Shape;285;p31">
              <a:extLst>
                <a:ext uri="{FF2B5EF4-FFF2-40B4-BE49-F238E27FC236}">
                  <a16:creationId xmlns:a16="http://schemas.microsoft.com/office/drawing/2014/main" id="{39C73447-3A4E-A82F-230F-BA1FC92D8BC0}"/>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23" name="Google Shape;286;p31">
              <a:extLst>
                <a:ext uri="{FF2B5EF4-FFF2-40B4-BE49-F238E27FC236}">
                  <a16:creationId xmlns:a16="http://schemas.microsoft.com/office/drawing/2014/main" id="{2E0CDBAD-7964-B805-4AC5-CCF0ECF34384}"/>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8</a:t>
              </a:r>
              <a:endParaRPr sz="3600" dirty="0">
                <a:solidFill>
                  <a:srgbClr val="FFFFFF"/>
                </a:solidFill>
              </a:endParaRPr>
            </a:p>
          </p:txBody>
        </p:sp>
      </p:grpSp>
      <p:grpSp>
        <p:nvGrpSpPr>
          <p:cNvPr id="324" name="Google Shape;284;p31">
            <a:extLst>
              <a:ext uri="{FF2B5EF4-FFF2-40B4-BE49-F238E27FC236}">
                <a16:creationId xmlns:a16="http://schemas.microsoft.com/office/drawing/2014/main" id="{2BE9107D-0A7B-A0E8-FD01-C517C1F4F2D6}"/>
              </a:ext>
            </a:extLst>
          </p:cNvPr>
          <p:cNvGrpSpPr>
            <a:grpSpLocks noChangeAspect="1"/>
          </p:cNvGrpSpPr>
          <p:nvPr/>
        </p:nvGrpSpPr>
        <p:grpSpPr>
          <a:xfrm>
            <a:off x="14640880" y="7686190"/>
            <a:ext cx="504000" cy="503999"/>
            <a:chOff x="1836887" y="5986947"/>
            <a:chExt cx="235744" cy="228600"/>
          </a:xfrm>
        </p:grpSpPr>
        <p:sp>
          <p:nvSpPr>
            <p:cNvPr id="325" name="Google Shape;285;p31">
              <a:extLst>
                <a:ext uri="{FF2B5EF4-FFF2-40B4-BE49-F238E27FC236}">
                  <a16:creationId xmlns:a16="http://schemas.microsoft.com/office/drawing/2014/main" id="{1D900B9E-95D0-2472-1007-50C0700BD56D}"/>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26" name="Google Shape;286;p31">
              <a:extLst>
                <a:ext uri="{FF2B5EF4-FFF2-40B4-BE49-F238E27FC236}">
                  <a16:creationId xmlns:a16="http://schemas.microsoft.com/office/drawing/2014/main" id="{1099E23B-34FE-3500-2A84-838F3F99FDEE}"/>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7</a:t>
              </a:r>
              <a:endParaRPr sz="3600" dirty="0">
                <a:solidFill>
                  <a:srgbClr val="FFFFFF"/>
                </a:solidFill>
              </a:endParaRPr>
            </a:p>
          </p:txBody>
        </p:sp>
      </p:grpSp>
      <p:grpSp>
        <p:nvGrpSpPr>
          <p:cNvPr id="327" name="Google Shape;284;p31">
            <a:extLst>
              <a:ext uri="{FF2B5EF4-FFF2-40B4-BE49-F238E27FC236}">
                <a16:creationId xmlns:a16="http://schemas.microsoft.com/office/drawing/2014/main" id="{8351B1E6-1C98-8F3C-B699-B76E9C6E0D22}"/>
              </a:ext>
            </a:extLst>
          </p:cNvPr>
          <p:cNvGrpSpPr>
            <a:grpSpLocks noChangeAspect="1"/>
          </p:cNvGrpSpPr>
          <p:nvPr/>
        </p:nvGrpSpPr>
        <p:grpSpPr>
          <a:xfrm>
            <a:off x="14666752" y="8721350"/>
            <a:ext cx="504000" cy="503999"/>
            <a:chOff x="1836887" y="5986947"/>
            <a:chExt cx="235744" cy="228600"/>
          </a:xfrm>
        </p:grpSpPr>
        <p:sp>
          <p:nvSpPr>
            <p:cNvPr id="328" name="Google Shape;285;p31">
              <a:extLst>
                <a:ext uri="{FF2B5EF4-FFF2-40B4-BE49-F238E27FC236}">
                  <a16:creationId xmlns:a16="http://schemas.microsoft.com/office/drawing/2014/main" id="{28F50AFB-0FA2-386E-606C-1B3D7BCFB308}"/>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29" name="Google Shape;286;p31">
              <a:extLst>
                <a:ext uri="{FF2B5EF4-FFF2-40B4-BE49-F238E27FC236}">
                  <a16:creationId xmlns:a16="http://schemas.microsoft.com/office/drawing/2014/main" id="{D0A96A44-2260-995E-510D-6045DFF1E100}"/>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9</a:t>
              </a:r>
              <a:endParaRPr sz="3600" dirty="0">
                <a:solidFill>
                  <a:srgbClr val="FFFFFF"/>
                </a:solidFill>
              </a:endParaRPr>
            </a:p>
          </p:txBody>
        </p:sp>
      </p:grpSp>
      <p:grpSp>
        <p:nvGrpSpPr>
          <p:cNvPr id="330" name="Google Shape;284;p31">
            <a:extLst>
              <a:ext uri="{FF2B5EF4-FFF2-40B4-BE49-F238E27FC236}">
                <a16:creationId xmlns:a16="http://schemas.microsoft.com/office/drawing/2014/main" id="{7865C69C-173A-00DF-1F81-130686187C65}"/>
              </a:ext>
            </a:extLst>
          </p:cNvPr>
          <p:cNvGrpSpPr>
            <a:grpSpLocks noChangeAspect="1"/>
          </p:cNvGrpSpPr>
          <p:nvPr/>
        </p:nvGrpSpPr>
        <p:grpSpPr>
          <a:xfrm>
            <a:off x="8793616" y="7350047"/>
            <a:ext cx="504000" cy="504000"/>
            <a:chOff x="1836887" y="5986947"/>
            <a:chExt cx="235744" cy="228600"/>
          </a:xfrm>
        </p:grpSpPr>
        <p:sp>
          <p:nvSpPr>
            <p:cNvPr id="331" name="Google Shape;285;p31">
              <a:extLst>
                <a:ext uri="{FF2B5EF4-FFF2-40B4-BE49-F238E27FC236}">
                  <a16:creationId xmlns:a16="http://schemas.microsoft.com/office/drawing/2014/main" id="{9DF45643-DD26-2683-5DB4-AECAA2E86815}"/>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32" name="Google Shape;286;p31">
              <a:extLst>
                <a:ext uri="{FF2B5EF4-FFF2-40B4-BE49-F238E27FC236}">
                  <a16:creationId xmlns:a16="http://schemas.microsoft.com/office/drawing/2014/main" id="{A4C9EBD1-074D-B740-4460-169E2597EC5D}"/>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10</a:t>
              </a:r>
              <a:endParaRPr sz="3600" dirty="0">
                <a:solidFill>
                  <a:srgbClr val="FFFFFF"/>
                </a:solidFill>
              </a:endParaRPr>
            </a:p>
          </p:txBody>
        </p:sp>
      </p:grpSp>
      <p:grpSp>
        <p:nvGrpSpPr>
          <p:cNvPr id="333" name="Google Shape;284;p31">
            <a:extLst>
              <a:ext uri="{FF2B5EF4-FFF2-40B4-BE49-F238E27FC236}">
                <a16:creationId xmlns:a16="http://schemas.microsoft.com/office/drawing/2014/main" id="{95C9B01B-C03A-9B57-E5CD-4670AE2A5C17}"/>
              </a:ext>
            </a:extLst>
          </p:cNvPr>
          <p:cNvGrpSpPr>
            <a:grpSpLocks noChangeAspect="1"/>
          </p:cNvGrpSpPr>
          <p:nvPr/>
        </p:nvGrpSpPr>
        <p:grpSpPr>
          <a:xfrm>
            <a:off x="5658596" y="7397989"/>
            <a:ext cx="504000" cy="504000"/>
            <a:chOff x="1836887" y="5986947"/>
            <a:chExt cx="235744" cy="228600"/>
          </a:xfrm>
        </p:grpSpPr>
        <p:sp>
          <p:nvSpPr>
            <p:cNvPr id="334" name="Google Shape;285;p31">
              <a:extLst>
                <a:ext uri="{FF2B5EF4-FFF2-40B4-BE49-F238E27FC236}">
                  <a16:creationId xmlns:a16="http://schemas.microsoft.com/office/drawing/2014/main" id="{6421B61A-1910-083B-CA93-57C3B1432979}"/>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35" name="Google Shape;286;p31">
              <a:extLst>
                <a:ext uri="{FF2B5EF4-FFF2-40B4-BE49-F238E27FC236}">
                  <a16:creationId xmlns:a16="http://schemas.microsoft.com/office/drawing/2014/main" id="{AB88CF46-7539-C850-28A2-9DD0FA094727}"/>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11</a:t>
              </a:r>
              <a:endParaRPr sz="3600" dirty="0">
                <a:solidFill>
                  <a:srgbClr val="FFFFFF"/>
                </a:solidFill>
              </a:endParaRPr>
            </a:p>
          </p:txBody>
        </p:sp>
      </p:grpSp>
      <p:grpSp>
        <p:nvGrpSpPr>
          <p:cNvPr id="336" name="Google Shape;284;p31">
            <a:extLst>
              <a:ext uri="{FF2B5EF4-FFF2-40B4-BE49-F238E27FC236}">
                <a16:creationId xmlns:a16="http://schemas.microsoft.com/office/drawing/2014/main" id="{B29A5C30-7D2E-8B83-FE91-C35D696CAC36}"/>
              </a:ext>
            </a:extLst>
          </p:cNvPr>
          <p:cNvGrpSpPr>
            <a:grpSpLocks noChangeAspect="1"/>
          </p:cNvGrpSpPr>
          <p:nvPr/>
        </p:nvGrpSpPr>
        <p:grpSpPr>
          <a:xfrm>
            <a:off x="2691258" y="7202681"/>
            <a:ext cx="504000" cy="504000"/>
            <a:chOff x="1836887" y="5986947"/>
            <a:chExt cx="235744" cy="228600"/>
          </a:xfrm>
        </p:grpSpPr>
        <p:sp>
          <p:nvSpPr>
            <p:cNvPr id="337" name="Google Shape;285;p31">
              <a:extLst>
                <a:ext uri="{FF2B5EF4-FFF2-40B4-BE49-F238E27FC236}">
                  <a16:creationId xmlns:a16="http://schemas.microsoft.com/office/drawing/2014/main" id="{207EFBA4-A46C-35A9-64FE-BD7F736F6AFF}"/>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38" name="Google Shape;286;p31">
              <a:extLst>
                <a:ext uri="{FF2B5EF4-FFF2-40B4-BE49-F238E27FC236}">
                  <a16:creationId xmlns:a16="http://schemas.microsoft.com/office/drawing/2014/main" id="{8BCF1785-64E1-E7C3-5B2F-9624AA6A1F01}"/>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12</a:t>
              </a:r>
              <a:endParaRPr sz="3600" dirty="0">
                <a:solidFill>
                  <a:srgbClr val="FFFFFF"/>
                </a:solidFill>
              </a:endParaRPr>
            </a:p>
          </p:txBody>
        </p:sp>
      </p:grpSp>
      <p:grpSp>
        <p:nvGrpSpPr>
          <p:cNvPr id="339" name="Google Shape;284;p31">
            <a:extLst>
              <a:ext uri="{FF2B5EF4-FFF2-40B4-BE49-F238E27FC236}">
                <a16:creationId xmlns:a16="http://schemas.microsoft.com/office/drawing/2014/main" id="{2525864A-F25F-61F0-7899-AB6FBD6F7DA0}"/>
              </a:ext>
            </a:extLst>
          </p:cNvPr>
          <p:cNvGrpSpPr>
            <a:grpSpLocks noChangeAspect="1"/>
          </p:cNvGrpSpPr>
          <p:nvPr/>
        </p:nvGrpSpPr>
        <p:grpSpPr>
          <a:xfrm>
            <a:off x="2691258" y="9491193"/>
            <a:ext cx="504000" cy="504000"/>
            <a:chOff x="1836887" y="5986947"/>
            <a:chExt cx="235744" cy="228600"/>
          </a:xfrm>
        </p:grpSpPr>
        <p:sp>
          <p:nvSpPr>
            <p:cNvPr id="340" name="Google Shape;285;p31">
              <a:extLst>
                <a:ext uri="{FF2B5EF4-FFF2-40B4-BE49-F238E27FC236}">
                  <a16:creationId xmlns:a16="http://schemas.microsoft.com/office/drawing/2014/main" id="{F2CA4930-137F-DA42-E629-064F120E21B8}"/>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41" name="Google Shape;286;p31">
              <a:extLst>
                <a:ext uri="{FF2B5EF4-FFF2-40B4-BE49-F238E27FC236}">
                  <a16:creationId xmlns:a16="http://schemas.microsoft.com/office/drawing/2014/main" id="{80EDB8DC-395D-A5AA-7AE3-B45122DEA4E8}"/>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13</a:t>
              </a:r>
              <a:endParaRPr sz="3600" dirty="0">
                <a:solidFill>
                  <a:srgbClr val="FFFFFF"/>
                </a:solidFill>
              </a:endParaRPr>
            </a:p>
          </p:txBody>
        </p:sp>
      </p:grpSp>
      <p:grpSp>
        <p:nvGrpSpPr>
          <p:cNvPr id="342" name="Google Shape;284;p31">
            <a:extLst>
              <a:ext uri="{FF2B5EF4-FFF2-40B4-BE49-F238E27FC236}">
                <a16:creationId xmlns:a16="http://schemas.microsoft.com/office/drawing/2014/main" id="{4B3F23AA-6A75-8DD4-2205-B0B9A17882A0}"/>
              </a:ext>
            </a:extLst>
          </p:cNvPr>
          <p:cNvGrpSpPr>
            <a:grpSpLocks noChangeAspect="1"/>
          </p:cNvGrpSpPr>
          <p:nvPr/>
        </p:nvGrpSpPr>
        <p:grpSpPr>
          <a:xfrm>
            <a:off x="5683084" y="9452579"/>
            <a:ext cx="504000" cy="504000"/>
            <a:chOff x="1836887" y="5986947"/>
            <a:chExt cx="235744" cy="228600"/>
          </a:xfrm>
        </p:grpSpPr>
        <p:sp>
          <p:nvSpPr>
            <p:cNvPr id="343" name="Google Shape;285;p31">
              <a:extLst>
                <a:ext uri="{FF2B5EF4-FFF2-40B4-BE49-F238E27FC236}">
                  <a16:creationId xmlns:a16="http://schemas.microsoft.com/office/drawing/2014/main" id="{164543F7-A081-B738-2EDD-2FD8939C17A2}"/>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44" name="Google Shape;286;p31">
              <a:extLst>
                <a:ext uri="{FF2B5EF4-FFF2-40B4-BE49-F238E27FC236}">
                  <a16:creationId xmlns:a16="http://schemas.microsoft.com/office/drawing/2014/main" id="{590C7AFB-24AC-339A-21FC-5506A0152735}"/>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14</a:t>
              </a:r>
              <a:endParaRPr sz="3600" dirty="0">
                <a:solidFill>
                  <a:srgbClr val="FFFFFF"/>
                </a:solidFill>
              </a:endParaRPr>
            </a:p>
          </p:txBody>
        </p:sp>
      </p:grpSp>
      <p:grpSp>
        <p:nvGrpSpPr>
          <p:cNvPr id="345" name="Google Shape;284;p31">
            <a:extLst>
              <a:ext uri="{FF2B5EF4-FFF2-40B4-BE49-F238E27FC236}">
                <a16:creationId xmlns:a16="http://schemas.microsoft.com/office/drawing/2014/main" id="{8A87DB84-1827-0643-EEA5-08D07D16D5AB}"/>
              </a:ext>
            </a:extLst>
          </p:cNvPr>
          <p:cNvGrpSpPr>
            <a:grpSpLocks noChangeAspect="1"/>
          </p:cNvGrpSpPr>
          <p:nvPr/>
        </p:nvGrpSpPr>
        <p:grpSpPr>
          <a:xfrm>
            <a:off x="8802774" y="9130597"/>
            <a:ext cx="504000" cy="504000"/>
            <a:chOff x="1836887" y="5986947"/>
            <a:chExt cx="235744" cy="228600"/>
          </a:xfrm>
        </p:grpSpPr>
        <p:sp>
          <p:nvSpPr>
            <p:cNvPr id="346" name="Google Shape;285;p31">
              <a:extLst>
                <a:ext uri="{FF2B5EF4-FFF2-40B4-BE49-F238E27FC236}">
                  <a16:creationId xmlns:a16="http://schemas.microsoft.com/office/drawing/2014/main" id="{BEBE0DAC-3502-1CFF-1D5C-2F54A7848539}"/>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47" name="Google Shape;286;p31">
              <a:extLst>
                <a:ext uri="{FF2B5EF4-FFF2-40B4-BE49-F238E27FC236}">
                  <a16:creationId xmlns:a16="http://schemas.microsoft.com/office/drawing/2014/main" id="{74B06AF1-452E-DE64-D20E-24C24ED7E36B}"/>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15</a:t>
              </a:r>
              <a:endParaRPr sz="3600" dirty="0">
                <a:solidFill>
                  <a:srgbClr val="FFFFFF"/>
                </a:solidFill>
              </a:endParaRPr>
            </a:p>
          </p:txBody>
        </p:sp>
      </p:grpSp>
      <p:grpSp>
        <p:nvGrpSpPr>
          <p:cNvPr id="348" name="Google Shape;284;p31">
            <a:extLst>
              <a:ext uri="{FF2B5EF4-FFF2-40B4-BE49-F238E27FC236}">
                <a16:creationId xmlns:a16="http://schemas.microsoft.com/office/drawing/2014/main" id="{3CE1807A-82AF-82F7-64BB-636BDF67E663}"/>
              </a:ext>
            </a:extLst>
          </p:cNvPr>
          <p:cNvGrpSpPr>
            <a:grpSpLocks noChangeAspect="1"/>
          </p:cNvGrpSpPr>
          <p:nvPr/>
        </p:nvGrpSpPr>
        <p:grpSpPr>
          <a:xfrm>
            <a:off x="11750176" y="9428111"/>
            <a:ext cx="504000" cy="504000"/>
            <a:chOff x="1836887" y="5986947"/>
            <a:chExt cx="235744" cy="228600"/>
          </a:xfrm>
        </p:grpSpPr>
        <p:sp>
          <p:nvSpPr>
            <p:cNvPr id="349" name="Google Shape;285;p31">
              <a:extLst>
                <a:ext uri="{FF2B5EF4-FFF2-40B4-BE49-F238E27FC236}">
                  <a16:creationId xmlns:a16="http://schemas.microsoft.com/office/drawing/2014/main" id="{A27E70C5-999A-0B0C-2C57-2E9E3963759C}"/>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50" name="Google Shape;286;p31">
              <a:extLst>
                <a:ext uri="{FF2B5EF4-FFF2-40B4-BE49-F238E27FC236}">
                  <a16:creationId xmlns:a16="http://schemas.microsoft.com/office/drawing/2014/main" id="{B9E3274B-63E3-4989-4C59-212300B7EB16}"/>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16</a:t>
              </a:r>
              <a:endParaRPr sz="3600" dirty="0">
                <a:solidFill>
                  <a:srgbClr val="FFFFFF"/>
                </a:solidFill>
              </a:endParaRPr>
            </a:p>
          </p:txBody>
        </p:sp>
      </p:grpSp>
      <p:grpSp>
        <p:nvGrpSpPr>
          <p:cNvPr id="351" name="Google Shape;284;p31">
            <a:extLst>
              <a:ext uri="{FF2B5EF4-FFF2-40B4-BE49-F238E27FC236}">
                <a16:creationId xmlns:a16="http://schemas.microsoft.com/office/drawing/2014/main" id="{2DFD3778-22C9-FA48-B9DC-63A63F21E033}"/>
              </a:ext>
            </a:extLst>
          </p:cNvPr>
          <p:cNvGrpSpPr>
            <a:grpSpLocks noChangeAspect="1"/>
          </p:cNvGrpSpPr>
          <p:nvPr/>
        </p:nvGrpSpPr>
        <p:grpSpPr>
          <a:xfrm>
            <a:off x="14625080" y="9832019"/>
            <a:ext cx="504000" cy="504000"/>
            <a:chOff x="1836887" y="5986947"/>
            <a:chExt cx="235744" cy="228600"/>
          </a:xfrm>
        </p:grpSpPr>
        <p:sp>
          <p:nvSpPr>
            <p:cNvPr id="352" name="Google Shape;285;p31">
              <a:extLst>
                <a:ext uri="{FF2B5EF4-FFF2-40B4-BE49-F238E27FC236}">
                  <a16:creationId xmlns:a16="http://schemas.microsoft.com/office/drawing/2014/main" id="{AC4FABEB-0F8F-9388-340D-F74FFBA20D6B}"/>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53" name="Google Shape;286;p31">
              <a:extLst>
                <a:ext uri="{FF2B5EF4-FFF2-40B4-BE49-F238E27FC236}">
                  <a16:creationId xmlns:a16="http://schemas.microsoft.com/office/drawing/2014/main" id="{96AD6A7A-B118-BAFE-3C4D-E23949B87390}"/>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17</a:t>
              </a:r>
              <a:endParaRPr sz="3600" dirty="0">
                <a:solidFill>
                  <a:srgbClr val="FFFFFF"/>
                </a:solidFill>
              </a:endParaRPr>
            </a:p>
          </p:txBody>
        </p:sp>
      </p:grpSp>
      <p:grpSp>
        <p:nvGrpSpPr>
          <p:cNvPr id="354" name="Google Shape;284;p31">
            <a:extLst>
              <a:ext uri="{FF2B5EF4-FFF2-40B4-BE49-F238E27FC236}">
                <a16:creationId xmlns:a16="http://schemas.microsoft.com/office/drawing/2014/main" id="{6C6F2D83-DB6E-7BB3-A3D4-84FEABBD18AB}"/>
              </a:ext>
            </a:extLst>
          </p:cNvPr>
          <p:cNvGrpSpPr>
            <a:grpSpLocks noChangeAspect="1"/>
          </p:cNvGrpSpPr>
          <p:nvPr/>
        </p:nvGrpSpPr>
        <p:grpSpPr>
          <a:xfrm>
            <a:off x="17424742" y="9583539"/>
            <a:ext cx="504000" cy="504000"/>
            <a:chOff x="1836887" y="5986947"/>
            <a:chExt cx="235744" cy="228600"/>
          </a:xfrm>
        </p:grpSpPr>
        <p:sp>
          <p:nvSpPr>
            <p:cNvPr id="355" name="Google Shape;285;p31">
              <a:extLst>
                <a:ext uri="{FF2B5EF4-FFF2-40B4-BE49-F238E27FC236}">
                  <a16:creationId xmlns:a16="http://schemas.microsoft.com/office/drawing/2014/main" id="{D4E7F380-38E1-899D-417A-69EE399F3883}"/>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56" name="Google Shape;286;p31">
              <a:extLst>
                <a:ext uri="{FF2B5EF4-FFF2-40B4-BE49-F238E27FC236}">
                  <a16:creationId xmlns:a16="http://schemas.microsoft.com/office/drawing/2014/main" id="{C55AC9D8-BE11-DEFE-2C61-F7401A69D2DA}"/>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18</a:t>
              </a:r>
              <a:endParaRPr sz="3600" dirty="0">
                <a:solidFill>
                  <a:srgbClr val="FFFFFF"/>
                </a:solidFill>
              </a:endParaRPr>
            </a:p>
          </p:txBody>
        </p:sp>
      </p:grpSp>
      <p:grpSp>
        <p:nvGrpSpPr>
          <p:cNvPr id="357" name="Google Shape;284;p31">
            <a:extLst>
              <a:ext uri="{FF2B5EF4-FFF2-40B4-BE49-F238E27FC236}">
                <a16:creationId xmlns:a16="http://schemas.microsoft.com/office/drawing/2014/main" id="{7B4FB645-522E-0231-103C-C24B1AC4C2C1}"/>
              </a:ext>
            </a:extLst>
          </p:cNvPr>
          <p:cNvGrpSpPr>
            <a:grpSpLocks noChangeAspect="1"/>
          </p:cNvGrpSpPr>
          <p:nvPr/>
        </p:nvGrpSpPr>
        <p:grpSpPr>
          <a:xfrm>
            <a:off x="20052890" y="9555977"/>
            <a:ext cx="504000" cy="504000"/>
            <a:chOff x="1836887" y="5986947"/>
            <a:chExt cx="235744" cy="228600"/>
          </a:xfrm>
        </p:grpSpPr>
        <p:sp>
          <p:nvSpPr>
            <p:cNvPr id="358" name="Google Shape;285;p31">
              <a:extLst>
                <a:ext uri="{FF2B5EF4-FFF2-40B4-BE49-F238E27FC236}">
                  <a16:creationId xmlns:a16="http://schemas.microsoft.com/office/drawing/2014/main" id="{1FD77272-F05F-DF2D-098F-CA03A3B4BEEA}"/>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59" name="Google Shape;286;p31">
              <a:extLst>
                <a:ext uri="{FF2B5EF4-FFF2-40B4-BE49-F238E27FC236}">
                  <a16:creationId xmlns:a16="http://schemas.microsoft.com/office/drawing/2014/main" id="{4C59E661-CC83-317F-CC6A-1A1557C51115}"/>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19</a:t>
              </a:r>
              <a:endParaRPr sz="3600" dirty="0">
                <a:solidFill>
                  <a:srgbClr val="FFFFFF"/>
                </a:solidFill>
              </a:endParaRPr>
            </a:p>
          </p:txBody>
        </p:sp>
      </p:grpSp>
      <p:grpSp>
        <p:nvGrpSpPr>
          <p:cNvPr id="360" name="Google Shape;284;p31">
            <a:extLst>
              <a:ext uri="{FF2B5EF4-FFF2-40B4-BE49-F238E27FC236}">
                <a16:creationId xmlns:a16="http://schemas.microsoft.com/office/drawing/2014/main" id="{A63C8A03-8F20-14A3-E7DD-EF9AE8B46361}"/>
              </a:ext>
            </a:extLst>
          </p:cNvPr>
          <p:cNvGrpSpPr>
            <a:grpSpLocks noChangeAspect="1"/>
          </p:cNvGrpSpPr>
          <p:nvPr/>
        </p:nvGrpSpPr>
        <p:grpSpPr>
          <a:xfrm>
            <a:off x="23032468" y="9514938"/>
            <a:ext cx="504000" cy="504000"/>
            <a:chOff x="1836887" y="5986947"/>
            <a:chExt cx="235744" cy="228600"/>
          </a:xfrm>
        </p:grpSpPr>
        <p:sp>
          <p:nvSpPr>
            <p:cNvPr id="361" name="Google Shape;285;p31">
              <a:extLst>
                <a:ext uri="{FF2B5EF4-FFF2-40B4-BE49-F238E27FC236}">
                  <a16:creationId xmlns:a16="http://schemas.microsoft.com/office/drawing/2014/main" id="{D8DEAA6B-798E-A5F8-44EA-847040C5FE08}"/>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62" name="Google Shape;286;p31">
              <a:extLst>
                <a:ext uri="{FF2B5EF4-FFF2-40B4-BE49-F238E27FC236}">
                  <a16:creationId xmlns:a16="http://schemas.microsoft.com/office/drawing/2014/main" id="{F33F842A-59EE-A382-A434-B6255AE54041}"/>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20</a:t>
              </a:r>
              <a:endParaRPr sz="3600" dirty="0">
                <a:solidFill>
                  <a:srgbClr val="FFFFFF"/>
                </a:solidFill>
              </a:endParaRPr>
            </a:p>
          </p:txBody>
        </p:sp>
      </p:grpSp>
      <p:grpSp>
        <p:nvGrpSpPr>
          <p:cNvPr id="363" name="Google Shape;284;p31">
            <a:extLst>
              <a:ext uri="{FF2B5EF4-FFF2-40B4-BE49-F238E27FC236}">
                <a16:creationId xmlns:a16="http://schemas.microsoft.com/office/drawing/2014/main" id="{C42BAB19-0C3F-CF53-731D-35652B61168E}"/>
              </a:ext>
            </a:extLst>
          </p:cNvPr>
          <p:cNvGrpSpPr>
            <a:grpSpLocks noChangeAspect="1"/>
          </p:cNvGrpSpPr>
          <p:nvPr/>
        </p:nvGrpSpPr>
        <p:grpSpPr>
          <a:xfrm>
            <a:off x="20090500" y="11250638"/>
            <a:ext cx="504000" cy="504000"/>
            <a:chOff x="1836887" y="5986947"/>
            <a:chExt cx="235744" cy="228600"/>
          </a:xfrm>
        </p:grpSpPr>
        <p:sp>
          <p:nvSpPr>
            <p:cNvPr id="364" name="Google Shape;285;p31">
              <a:extLst>
                <a:ext uri="{FF2B5EF4-FFF2-40B4-BE49-F238E27FC236}">
                  <a16:creationId xmlns:a16="http://schemas.microsoft.com/office/drawing/2014/main" id="{0F161BBF-72CC-05AE-9AAD-FB95EB6B2033}"/>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65" name="Google Shape;286;p31">
              <a:extLst>
                <a:ext uri="{FF2B5EF4-FFF2-40B4-BE49-F238E27FC236}">
                  <a16:creationId xmlns:a16="http://schemas.microsoft.com/office/drawing/2014/main" id="{8CA11162-357A-1DC2-8CE5-61D96CECFDC1}"/>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21</a:t>
              </a:r>
              <a:endParaRPr sz="3600" dirty="0">
                <a:solidFill>
                  <a:srgbClr val="FFFFFF"/>
                </a:solidFill>
              </a:endParaRPr>
            </a:p>
          </p:txBody>
        </p:sp>
      </p:grpSp>
      <p:grpSp>
        <p:nvGrpSpPr>
          <p:cNvPr id="366" name="Google Shape;284;p31">
            <a:extLst>
              <a:ext uri="{FF2B5EF4-FFF2-40B4-BE49-F238E27FC236}">
                <a16:creationId xmlns:a16="http://schemas.microsoft.com/office/drawing/2014/main" id="{BACC40BA-8848-8221-7C53-50A2A083DDD5}"/>
              </a:ext>
            </a:extLst>
          </p:cNvPr>
          <p:cNvGrpSpPr>
            <a:grpSpLocks noChangeAspect="1"/>
          </p:cNvGrpSpPr>
          <p:nvPr/>
        </p:nvGrpSpPr>
        <p:grpSpPr>
          <a:xfrm>
            <a:off x="17424742" y="11258930"/>
            <a:ext cx="504000" cy="504000"/>
            <a:chOff x="1836887" y="5986947"/>
            <a:chExt cx="235744" cy="228600"/>
          </a:xfrm>
        </p:grpSpPr>
        <p:sp>
          <p:nvSpPr>
            <p:cNvPr id="367" name="Google Shape;285;p31">
              <a:extLst>
                <a:ext uri="{FF2B5EF4-FFF2-40B4-BE49-F238E27FC236}">
                  <a16:creationId xmlns:a16="http://schemas.microsoft.com/office/drawing/2014/main" id="{6B6DD8EB-5F27-D36A-ECAF-CAEF91105357}"/>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68" name="Google Shape;286;p31">
              <a:extLst>
                <a:ext uri="{FF2B5EF4-FFF2-40B4-BE49-F238E27FC236}">
                  <a16:creationId xmlns:a16="http://schemas.microsoft.com/office/drawing/2014/main" id="{39376D32-F1A3-1AD8-6756-340E17A479B7}"/>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22</a:t>
              </a:r>
              <a:endParaRPr sz="3600" dirty="0">
                <a:solidFill>
                  <a:srgbClr val="FFFFFF"/>
                </a:solidFill>
              </a:endParaRPr>
            </a:p>
          </p:txBody>
        </p:sp>
      </p:grpSp>
      <p:grpSp>
        <p:nvGrpSpPr>
          <p:cNvPr id="369" name="Google Shape;284;p31">
            <a:extLst>
              <a:ext uri="{FF2B5EF4-FFF2-40B4-BE49-F238E27FC236}">
                <a16:creationId xmlns:a16="http://schemas.microsoft.com/office/drawing/2014/main" id="{51D2BB52-4013-C50B-BA1B-3723B1290DCF}"/>
              </a:ext>
            </a:extLst>
          </p:cNvPr>
          <p:cNvGrpSpPr>
            <a:grpSpLocks noChangeAspect="1"/>
          </p:cNvGrpSpPr>
          <p:nvPr/>
        </p:nvGrpSpPr>
        <p:grpSpPr>
          <a:xfrm>
            <a:off x="14595960" y="11307568"/>
            <a:ext cx="504000" cy="504000"/>
            <a:chOff x="1836887" y="5986947"/>
            <a:chExt cx="235744" cy="228600"/>
          </a:xfrm>
        </p:grpSpPr>
        <p:sp>
          <p:nvSpPr>
            <p:cNvPr id="370" name="Google Shape;285;p31">
              <a:extLst>
                <a:ext uri="{FF2B5EF4-FFF2-40B4-BE49-F238E27FC236}">
                  <a16:creationId xmlns:a16="http://schemas.microsoft.com/office/drawing/2014/main" id="{89E9C68B-8EA6-4060-70C3-DFE2C8DB98CF}"/>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71" name="Google Shape;286;p31">
              <a:extLst>
                <a:ext uri="{FF2B5EF4-FFF2-40B4-BE49-F238E27FC236}">
                  <a16:creationId xmlns:a16="http://schemas.microsoft.com/office/drawing/2014/main" id="{F61E6E43-9AF2-8A91-92CE-D38E528DC945}"/>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23</a:t>
              </a:r>
              <a:endParaRPr sz="3600" dirty="0">
                <a:solidFill>
                  <a:srgbClr val="FFFFFF"/>
                </a:solidFill>
              </a:endParaRPr>
            </a:p>
          </p:txBody>
        </p:sp>
      </p:grpSp>
      <p:grpSp>
        <p:nvGrpSpPr>
          <p:cNvPr id="372" name="Google Shape;284;p31">
            <a:extLst>
              <a:ext uri="{FF2B5EF4-FFF2-40B4-BE49-F238E27FC236}">
                <a16:creationId xmlns:a16="http://schemas.microsoft.com/office/drawing/2014/main" id="{C1820790-3157-9AC1-DF67-8C6D59888D75}"/>
              </a:ext>
            </a:extLst>
          </p:cNvPr>
          <p:cNvGrpSpPr>
            <a:grpSpLocks noChangeAspect="1"/>
          </p:cNvGrpSpPr>
          <p:nvPr/>
        </p:nvGrpSpPr>
        <p:grpSpPr>
          <a:xfrm>
            <a:off x="8786762" y="11304838"/>
            <a:ext cx="504000" cy="504000"/>
            <a:chOff x="1836887" y="5986947"/>
            <a:chExt cx="235744" cy="228600"/>
          </a:xfrm>
        </p:grpSpPr>
        <p:sp>
          <p:nvSpPr>
            <p:cNvPr id="373" name="Google Shape;285;p31">
              <a:extLst>
                <a:ext uri="{FF2B5EF4-FFF2-40B4-BE49-F238E27FC236}">
                  <a16:creationId xmlns:a16="http://schemas.microsoft.com/office/drawing/2014/main" id="{E99A1248-C90A-E0AC-1EDE-6212CA2022B8}"/>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74" name="Google Shape;286;p31">
              <a:extLst>
                <a:ext uri="{FF2B5EF4-FFF2-40B4-BE49-F238E27FC236}">
                  <a16:creationId xmlns:a16="http://schemas.microsoft.com/office/drawing/2014/main" id="{4BDA7ACE-EDCD-2536-206D-23AAD2EDE275}"/>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24</a:t>
              </a:r>
              <a:endParaRPr sz="3600" dirty="0">
                <a:solidFill>
                  <a:srgbClr val="FFFFFF"/>
                </a:solidFill>
              </a:endParaRPr>
            </a:p>
          </p:txBody>
        </p:sp>
      </p:grpSp>
      <p:grpSp>
        <p:nvGrpSpPr>
          <p:cNvPr id="375" name="Google Shape;284;p31">
            <a:extLst>
              <a:ext uri="{FF2B5EF4-FFF2-40B4-BE49-F238E27FC236}">
                <a16:creationId xmlns:a16="http://schemas.microsoft.com/office/drawing/2014/main" id="{998FC9BC-35BD-94FA-C2AB-7394840148C4}"/>
              </a:ext>
            </a:extLst>
          </p:cNvPr>
          <p:cNvGrpSpPr>
            <a:grpSpLocks noChangeAspect="1"/>
          </p:cNvGrpSpPr>
          <p:nvPr/>
        </p:nvGrpSpPr>
        <p:grpSpPr>
          <a:xfrm>
            <a:off x="5664808" y="11188730"/>
            <a:ext cx="504000" cy="504000"/>
            <a:chOff x="1836887" y="5986947"/>
            <a:chExt cx="235744" cy="228600"/>
          </a:xfrm>
        </p:grpSpPr>
        <p:sp>
          <p:nvSpPr>
            <p:cNvPr id="376" name="Google Shape;285;p31">
              <a:extLst>
                <a:ext uri="{FF2B5EF4-FFF2-40B4-BE49-F238E27FC236}">
                  <a16:creationId xmlns:a16="http://schemas.microsoft.com/office/drawing/2014/main" id="{E8FA4B10-FA9E-CBAF-4881-3F52FDF019B4}"/>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77" name="Google Shape;286;p31">
              <a:extLst>
                <a:ext uri="{FF2B5EF4-FFF2-40B4-BE49-F238E27FC236}">
                  <a16:creationId xmlns:a16="http://schemas.microsoft.com/office/drawing/2014/main" id="{5ED4D75B-B15C-AE62-D554-5F8E7695C9A6}"/>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25</a:t>
              </a:r>
              <a:endParaRPr sz="3600" dirty="0">
                <a:solidFill>
                  <a:srgbClr val="FFFFFF"/>
                </a:solidFill>
              </a:endParaRPr>
            </a:p>
          </p:txBody>
        </p:sp>
      </p:grpSp>
      <p:grpSp>
        <p:nvGrpSpPr>
          <p:cNvPr id="378" name="Google Shape;284;p31">
            <a:extLst>
              <a:ext uri="{FF2B5EF4-FFF2-40B4-BE49-F238E27FC236}">
                <a16:creationId xmlns:a16="http://schemas.microsoft.com/office/drawing/2014/main" id="{FCFADC23-317D-C20E-65DB-D10D8802E336}"/>
              </a:ext>
            </a:extLst>
          </p:cNvPr>
          <p:cNvGrpSpPr>
            <a:grpSpLocks noChangeAspect="1"/>
          </p:cNvGrpSpPr>
          <p:nvPr/>
        </p:nvGrpSpPr>
        <p:grpSpPr>
          <a:xfrm>
            <a:off x="2620442" y="11160788"/>
            <a:ext cx="504000" cy="504000"/>
            <a:chOff x="1836887" y="5986947"/>
            <a:chExt cx="235744" cy="228600"/>
          </a:xfrm>
        </p:grpSpPr>
        <p:sp>
          <p:nvSpPr>
            <p:cNvPr id="379" name="Google Shape;285;p31">
              <a:extLst>
                <a:ext uri="{FF2B5EF4-FFF2-40B4-BE49-F238E27FC236}">
                  <a16:creationId xmlns:a16="http://schemas.microsoft.com/office/drawing/2014/main" id="{5B48C274-A7F5-6C6E-5C07-61FC47BB5BA0}"/>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80" name="Google Shape;286;p31">
              <a:extLst>
                <a:ext uri="{FF2B5EF4-FFF2-40B4-BE49-F238E27FC236}">
                  <a16:creationId xmlns:a16="http://schemas.microsoft.com/office/drawing/2014/main" id="{0BAF05EC-765E-2402-6439-0C28DC7044C4}"/>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26</a:t>
              </a:r>
              <a:endParaRPr sz="3600" dirty="0">
                <a:solidFill>
                  <a:srgbClr val="FFFFFF"/>
                </a:solidFill>
              </a:endParaRPr>
            </a:p>
          </p:txBody>
        </p:sp>
      </p:grpSp>
    </p:spTree>
    <p:extLst>
      <p:ext uri="{BB962C8B-B14F-4D97-AF65-F5344CB8AC3E}">
        <p14:creationId xmlns:p14="http://schemas.microsoft.com/office/powerpoint/2010/main" val="13073985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918829" y="365790"/>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High-Level Information Flow </a:t>
            </a:r>
            <a:br>
              <a:rPr lang="en-US" sz="8000" dirty="0">
                <a:solidFill>
                  <a:srgbClr val="00B0F0"/>
                </a:solidFill>
                <a:latin typeface="Calibri" panose="020F0502020204030204" pitchFamily="34" charset="0"/>
                <a:cs typeface="Calibri" panose="020F0502020204030204" pitchFamily="34" charset="0"/>
              </a:rPr>
            </a:br>
            <a:r>
              <a:rPr lang="en-US" sz="8000" dirty="0">
                <a:solidFill>
                  <a:srgbClr val="00B0F0"/>
                </a:solidFill>
                <a:latin typeface="Calibri" panose="020F0502020204030204" pitchFamily="34" charset="0"/>
                <a:cs typeface="Calibri" panose="020F0502020204030204" pitchFamily="34" charset="0"/>
              </a:rPr>
              <a:t>(Singapore-to-Philippines corridor)</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41</a:t>
            </a:fld>
            <a:endParaRPr lang="en-US"/>
          </a:p>
        </p:txBody>
      </p:sp>
      <p:sp>
        <p:nvSpPr>
          <p:cNvPr id="7" name="TextBox 6">
            <a:extLst>
              <a:ext uri="{FF2B5EF4-FFF2-40B4-BE49-F238E27FC236}">
                <a16:creationId xmlns:a16="http://schemas.microsoft.com/office/drawing/2014/main" id="{1D3C96AF-ECF0-70C3-0458-4B6E38B4FD55}"/>
              </a:ext>
            </a:extLst>
          </p:cNvPr>
          <p:cNvSpPr txBox="1"/>
          <p:nvPr/>
        </p:nvSpPr>
        <p:spPr>
          <a:xfrm>
            <a:off x="13044627" y="3455141"/>
            <a:ext cx="10634523" cy="671851"/>
          </a:xfrm>
          <a:prstGeom prst="rect">
            <a:avLst/>
          </a:prstGeom>
          <a:noFill/>
        </p:spPr>
        <p:txBody>
          <a:bodyPr wrap="square" lIns="91440" tIns="45720" rIns="91440" bIns="45720" rtlCol="0" anchor="t">
            <a:spAutoFit/>
          </a:bodyPr>
          <a:lstStyle/>
          <a:p>
            <a:pPr marL="571500" indent="-571500">
              <a:lnSpc>
                <a:spcPct val="150000"/>
              </a:lnSpc>
              <a:buFont typeface="Wingdings" panose="05000000000000000000" pitchFamily="2" charset="2"/>
              <a:buChar char="Ø"/>
            </a:pPr>
            <a:endParaRPr lang="en-US" sz="2800" dirty="0">
              <a:latin typeface="Calibri" panose="020F0502020204030204" pitchFamily="34" charset="0"/>
              <a:cs typeface="Calibri" panose="020F0502020204030204" pitchFamily="34" charset="0"/>
            </a:endParaRPr>
          </a:p>
        </p:txBody>
      </p:sp>
      <p:sp>
        <p:nvSpPr>
          <p:cNvPr id="237" name="TextBox 236">
            <a:extLst>
              <a:ext uri="{FF2B5EF4-FFF2-40B4-BE49-F238E27FC236}">
                <a16:creationId xmlns:a16="http://schemas.microsoft.com/office/drawing/2014/main" id="{499059F4-12BB-B416-C87C-6F6C50119036}"/>
              </a:ext>
            </a:extLst>
          </p:cNvPr>
          <p:cNvSpPr txBox="1"/>
          <p:nvPr/>
        </p:nvSpPr>
        <p:spPr>
          <a:xfrm>
            <a:off x="4487567" y="2181778"/>
            <a:ext cx="184731" cy="646331"/>
          </a:xfrm>
          <a:prstGeom prst="rect">
            <a:avLst/>
          </a:prstGeom>
          <a:noFill/>
        </p:spPr>
        <p:txBody>
          <a:bodyPr wrap="square" rtlCol="0">
            <a:spAutoFit/>
          </a:bodyPr>
          <a:lstStyle/>
          <a:p>
            <a:endParaRPr lang="en-MM" sz="3600" dirty="0"/>
          </a:p>
        </p:txBody>
      </p:sp>
      <p:sp>
        <p:nvSpPr>
          <p:cNvPr id="238" name="Rectangle: Rounded Corners 175">
            <a:extLst>
              <a:ext uri="{FF2B5EF4-FFF2-40B4-BE49-F238E27FC236}">
                <a16:creationId xmlns:a16="http://schemas.microsoft.com/office/drawing/2014/main" id="{56E4F401-768E-0019-8559-20269EE53076}"/>
              </a:ext>
            </a:extLst>
          </p:cNvPr>
          <p:cNvSpPr/>
          <p:nvPr/>
        </p:nvSpPr>
        <p:spPr>
          <a:xfrm>
            <a:off x="670313" y="5609571"/>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39" name="Rectangle: Rounded Corners 175">
            <a:extLst>
              <a:ext uri="{FF2B5EF4-FFF2-40B4-BE49-F238E27FC236}">
                <a16:creationId xmlns:a16="http://schemas.microsoft.com/office/drawing/2014/main" id="{D8846E6B-6008-9ADD-18D4-DAB2592357E7}"/>
              </a:ext>
            </a:extLst>
          </p:cNvPr>
          <p:cNvSpPr/>
          <p:nvPr/>
        </p:nvSpPr>
        <p:spPr>
          <a:xfrm>
            <a:off x="3665247" y="5609571"/>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0" name="Rectangle: Rounded Corners 175">
            <a:extLst>
              <a:ext uri="{FF2B5EF4-FFF2-40B4-BE49-F238E27FC236}">
                <a16:creationId xmlns:a16="http://schemas.microsoft.com/office/drawing/2014/main" id="{78147A32-6191-2486-194C-BF84995AA9F4}"/>
              </a:ext>
            </a:extLst>
          </p:cNvPr>
          <p:cNvSpPr/>
          <p:nvPr/>
        </p:nvSpPr>
        <p:spPr>
          <a:xfrm>
            <a:off x="6648293" y="5597649"/>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1" name="Rectangle: Rounded Corners 175">
            <a:extLst>
              <a:ext uri="{FF2B5EF4-FFF2-40B4-BE49-F238E27FC236}">
                <a16:creationId xmlns:a16="http://schemas.microsoft.com/office/drawing/2014/main" id="{C17956EF-481A-F35D-C807-EF5F5ADA4108}"/>
              </a:ext>
            </a:extLst>
          </p:cNvPr>
          <p:cNvSpPr/>
          <p:nvPr/>
        </p:nvSpPr>
        <p:spPr>
          <a:xfrm>
            <a:off x="9631339" y="5610887"/>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2" name="Rectangle: Rounded Corners 175">
            <a:extLst>
              <a:ext uri="{FF2B5EF4-FFF2-40B4-BE49-F238E27FC236}">
                <a16:creationId xmlns:a16="http://schemas.microsoft.com/office/drawing/2014/main" id="{79D174D2-2809-0C1B-9161-37C0BF6F2D5C}"/>
              </a:ext>
            </a:extLst>
          </p:cNvPr>
          <p:cNvSpPr/>
          <p:nvPr/>
        </p:nvSpPr>
        <p:spPr>
          <a:xfrm>
            <a:off x="12614385" y="5610887"/>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3" name="Rectangle: Rounded Corners 175">
            <a:extLst>
              <a:ext uri="{FF2B5EF4-FFF2-40B4-BE49-F238E27FC236}">
                <a16:creationId xmlns:a16="http://schemas.microsoft.com/office/drawing/2014/main" id="{6011FA06-B384-84E0-5629-395250944C7A}"/>
              </a:ext>
            </a:extLst>
          </p:cNvPr>
          <p:cNvSpPr/>
          <p:nvPr/>
        </p:nvSpPr>
        <p:spPr>
          <a:xfrm>
            <a:off x="15449939" y="5597649"/>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4" name="Rectangle: Rounded Corners 175">
            <a:extLst>
              <a:ext uri="{FF2B5EF4-FFF2-40B4-BE49-F238E27FC236}">
                <a16:creationId xmlns:a16="http://schemas.microsoft.com/office/drawing/2014/main" id="{B9338CC2-1F5B-2721-C491-B60C98ACD824}"/>
              </a:ext>
            </a:extLst>
          </p:cNvPr>
          <p:cNvSpPr/>
          <p:nvPr/>
        </p:nvSpPr>
        <p:spPr>
          <a:xfrm>
            <a:off x="18251919" y="5610887"/>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5" name="Rectangle: Rounded Corners 175">
            <a:extLst>
              <a:ext uri="{FF2B5EF4-FFF2-40B4-BE49-F238E27FC236}">
                <a16:creationId xmlns:a16="http://schemas.microsoft.com/office/drawing/2014/main" id="{120DD6CF-825B-E865-1CED-9B7C08273570}"/>
              </a:ext>
            </a:extLst>
          </p:cNvPr>
          <p:cNvSpPr/>
          <p:nvPr/>
        </p:nvSpPr>
        <p:spPr>
          <a:xfrm>
            <a:off x="21223853" y="5610887"/>
            <a:ext cx="2383562" cy="7180208"/>
          </a:xfrm>
          <a:prstGeom prst="roundRect">
            <a:avLst>
              <a:gd name="adj" fmla="val 17495"/>
            </a:avLst>
          </a:prstGeom>
          <a:solidFill>
            <a:srgbClr val="D9D9D9">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endParaRPr lang="en-US" sz="900" err="1">
              <a:solidFill>
                <a:schemeClr val="tx1">
                  <a:lumMod val="50000"/>
                  <a:lumOff val="50000"/>
                </a:schemeClr>
              </a:solidFill>
            </a:endParaRPr>
          </a:p>
        </p:txBody>
      </p:sp>
      <p:sp>
        <p:nvSpPr>
          <p:cNvPr id="246" name="TextBox 245">
            <a:extLst>
              <a:ext uri="{FF2B5EF4-FFF2-40B4-BE49-F238E27FC236}">
                <a16:creationId xmlns:a16="http://schemas.microsoft.com/office/drawing/2014/main" id="{AA4DB135-8C3B-E0AB-B88B-93D7C9F5E1FE}"/>
              </a:ext>
            </a:extLst>
          </p:cNvPr>
          <p:cNvSpPr txBox="1"/>
          <p:nvPr/>
        </p:nvSpPr>
        <p:spPr>
          <a:xfrm>
            <a:off x="637962" y="13001624"/>
            <a:ext cx="5692264" cy="492443"/>
          </a:xfrm>
          <a:prstGeom prst="rect">
            <a:avLst/>
          </a:prstGeom>
          <a:noFill/>
        </p:spPr>
        <p:txBody>
          <a:bodyPr wrap="square" lIns="0" tIns="0" rIns="0" bIns="0" rtlCol="0" anchor="t">
            <a:spAutoFit/>
          </a:bodyPr>
          <a:lstStyle/>
          <a:p>
            <a:pPr algn="ctr"/>
            <a:r>
              <a:rPr lang="en-US" sz="3200" dirty="0"/>
              <a:t>Originating country </a:t>
            </a:r>
            <a:r>
              <a:rPr lang="en" sz="3200" dirty="0">
                <a:solidFill>
                  <a:srgbClr val="595959"/>
                </a:solidFill>
                <a:ea typeface="+mn-lt"/>
                <a:cs typeface="+mn-lt"/>
              </a:rPr>
              <a:t>(</a:t>
            </a:r>
            <a:r>
              <a:rPr lang="en" sz="3200" dirty="0">
                <a:ea typeface="+mn-lt"/>
                <a:cs typeface="+mn-lt"/>
              </a:rPr>
              <a:t>Singapore</a:t>
            </a:r>
            <a:r>
              <a:rPr lang="en" sz="3200" dirty="0">
                <a:solidFill>
                  <a:srgbClr val="595959"/>
                </a:solidFill>
                <a:ea typeface="+mn-lt"/>
                <a:cs typeface="+mn-lt"/>
              </a:rPr>
              <a:t>)</a:t>
            </a:r>
            <a:endParaRPr lang="en-US" sz="3200" dirty="0">
              <a:solidFill>
                <a:prstClr val="black">
                  <a:lumMod val="65000"/>
                  <a:lumOff val="35000"/>
                </a:prstClr>
              </a:solidFill>
            </a:endParaRPr>
          </a:p>
        </p:txBody>
      </p:sp>
      <p:sp>
        <p:nvSpPr>
          <p:cNvPr id="247" name="TextBox 246">
            <a:extLst>
              <a:ext uri="{FF2B5EF4-FFF2-40B4-BE49-F238E27FC236}">
                <a16:creationId xmlns:a16="http://schemas.microsoft.com/office/drawing/2014/main" id="{5B8A9C2A-EA59-5F04-936D-4616F7853577}"/>
              </a:ext>
            </a:extLst>
          </p:cNvPr>
          <p:cNvSpPr txBox="1"/>
          <p:nvPr/>
        </p:nvSpPr>
        <p:spPr>
          <a:xfrm>
            <a:off x="13854170" y="12996179"/>
            <a:ext cx="5934048" cy="492443"/>
          </a:xfrm>
          <a:prstGeom prst="rect">
            <a:avLst/>
          </a:prstGeom>
          <a:solidFill>
            <a:schemeClr val="bg1"/>
          </a:solidFill>
        </p:spPr>
        <p:txBody>
          <a:bodyPr wrap="square" lIns="0" tIns="0" rIns="0" bIns="0" rtlCol="0" anchor="t">
            <a:spAutoFit/>
          </a:bodyPr>
          <a:lstStyle/>
          <a:p>
            <a:pPr algn="ctr"/>
            <a:r>
              <a:rPr lang="en-US" sz="3200" dirty="0"/>
              <a:t>Beneficiary country (Philippines)</a:t>
            </a:r>
            <a:endParaRPr lang="en-US" sz="3200" dirty="0">
              <a:solidFill>
                <a:prstClr val="black">
                  <a:lumMod val="65000"/>
                  <a:lumOff val="35000"/>
                </a:prstClr>
              </a:solidFill>
            </a:endParaRPr>
          </a:p>
        </p:txBody>
      </p:sp>
      <p:sp>
        <p:nvSpPr>
          <p:cNvPr id="248" name="TextBox 247">
            <a:extLst>
              <a:ext uri="{FF2B5EF4-FFF2-40B4-BE49-F238E27FC236}">
                <a16:creationId xmlns:a16="http://schemas.microsoft.com/office/drawing/2014/main" id="{F872B371-C225-AD93-38B4-FC59BFF2171A}"/>
              </a:ext>
            </a:extLst>
          </p:cNvPr>
          <p:cNvSpPr txBox="1"/>
          <p:nvPr/>
        </p:nvSpPr>
        <p:spPr>
          <a:xfrm>
            <a:off x="6944542" y="12996182"/>
            <a:ext cx="1788172" cy="492443"/>
          </a:xfrm>
          <a:prstGeom prst="rect">
            <a:avLst/>
          </a:prstGeom>
          <a:noFill/>
        </p:spPr>
        <p:txBody>
          <a:bodyPr wrap="square" lIns="0" tIns="0" rIns="0" bIns="0" rtlCol="0" anchor="t">
            <a:spAutoFit/>
          </a:bodyPr>
          <a:lstStyle/>
          <a:p>
            <a:pPr algn="ctr"/>
            <a:r>
              <a:rPr lang="en-US" sz="3200" dirty="0"/>
              <a:t>VisaNet</a:t>
            </a:r>
            <a:endParaRPr lang="en-US" sz="3200" dirty="0">
              <a:solidFill>
                <a:prstClr val="black">
                  <a:lumMod val="65000"/>
                  <a:lumOff val="35000"/>
                </a:prstClr>
              </a:solidFill>
            </a:endParaRPr>
          </a:p>
        </p:txBody>
      </p:sp>
      <p:sp>
        <p:nvSpPr>
          <p:cNvPr id="249" name="Rectangle: Rounded Corners 1">
            <a:extLst>
              <a:ext uri="{FF2B5EF4-FFF2-40B4-BE49-F238E27FC236}">
                <a16:creationId xmlns:a16="http://schemas.microsoft.com/office/drawing/2014/main" id="{F96CA2AE-B19D-1F07-B729-8AC2D76772E5}"/>
              </a:ext>
            </a:extLst>
          </p:cNvPr>
          <p:cNvSpPr/>
          <p:nvPr/>
        </p:nvSpPr>
        <p:spPr>
          <a:xfrm>
            <a:off x="786874" y="5982469"/>
            <a:ext cx="2136812" cy="107042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Sender enters payment details and alias</a:t>
            </a:r>
            <a:endParaRPr lang="en-US" sz="2100" dirty="0">
              <a:solidFill>
                <a:srgbClr val="000000"/>
              </a:solidFill>
            </a:endParaRPr>
          </a:p>
        </p:txBody>
      </p:sp>
      <p:sp>
        <p:nvSpPr>
          <p:cNvPr id="250" name="Rectangle: Rounded Corners 1">
            <a:extLst>
              <a:ext uri="{FF2B5EF4-FFF2-40B4-BE49-F238E27FC236}">
                <a16:creationId xmlns:a16="http://schemas.microsoft.com/office/drawing/2014/main" id="{57CBDCC0-62B6-4B1A-9A69-5F47094493DF}"/>
              </a:ext>
            </a:extLst>
          </p:cNvPr>
          <p:cNvSpPr/>
          <p:nvPr/>
        </p:nvSpPr>
        <p:spPr>
          <a:xfrm>
            <a:off x="802470" y="7333503"/>
            <a:ext cx="2136812" cy="180903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Sender reviews beneficiary and pricing confirmation</a:t>
            </a:r>
            <a:endParaRPr lang="en-US" sz="2100" dirty="0">
              <a:solidFill>
                <a:srgbClr val="000000"/>
              </a:solidFill>
              <a:cs typeface="Calibri"/>
            </a:endParaRPr>
          </a:p>
        </p:txBody>
      </p:sp>
      <p:sp>
        <p:nvSpPr>
          <p:cNvPr id="251" name="Rectangle: Rounded Corners 1">
            <a:extLst>
              <a:ext uri="{FF2B5EF4-FFF2-40B4-BE49-F238E27FC236}">
                <a16:creationId xmlns:a16="http://schemas.microsoft.com/office/drawing/2014/main" id="{514C973F-C538-9C1A-3DA8-04BAC0E117BA}"/>
              </a:ext>
            </a:extLst>
          </p:cNvPr>
          <p:cNvSpPr/>
          <p:nvPr/>
        </p:nvSpPr>
        <p:spPr>
          <a:xfrm>
            <a:off x="780070" y="9618171"/>
            <a:ext cx="2136812" cy="1189812"/>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Sender authorises payment</a:t>
            </a:r>
            <a:endParaRPr lang="en-US" sz="2100" dirty="0">
              <a:solidFill>
                <a:srgbClr val="000000"/>
              </a:solidFill>
              <a:cs typeface="Calibri"/>
            </a:endParaRPr>
          </a:p>
        </p:txBody>
      </p:sp>
      <p:sp>
        <p:nvSpPr>
          <p:cNvPr id="252" name="Rectangle: Rounded Corners 49">
            <a:extLst>
              <a:ext uri="{FF2B5EF4-FFF2-40B4-BE49-F238E27FC236}">
                <a16:creationId xmlns:a16="http://schemas.microsoft.com/office/drawing/2014/main" id="{B3C3C29D-44B9-2F57-E089-2DBBBA8118A5}"/>
              </a:ext>
            </a:extLst>
          </p:cNvPr>
          <p:cNvSpPr/>
          <p:nvPr/>
        </p:nvSpPr>
        <p:spPr>
          <a:xfrm>
            <a:off x="813969" y="11258616"/>
            <a:ext cx="2190414" cy="1189810"/>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Receive transaction confirmation</a:t>
            </a:r>
            <a:endParaRPr lang="en-US" sz="2100" dirty="0">
              <a:solidFill>
                <a:srgbClr val="000000"/>
              </a:solidFill>
              <a:cs typeface="Calibri"/>
            </a:endParaRPr>
          </a:p>
        </p:txBody>
      </p:sp>
      <p:sp>
        <p:nvSpPr>
          <p:cNvPr id="253" name="Rectangle: Rounded Corners 39">
            <a:extLst>
              <a:ext uri="{FF2B5EF4-FFF2-40B4-BE49-F238E27FC236}">
                <a16:creationId xmlns:a16="http://schemas.microsoft.com/office/drawing/2014/main" id="{94C4B619-AC64-321B-59AA-64C34152DA29}"/>
              </a:ext>
            </a:extLst>
          </p:cNvPr>
          <p:cNvSpPr/>
          <p:nvPr/>
        </p:nvSpPr>
        <p:spPr>
          <a:xfrm>
            <a:off x="3871884" y="5866401"/>
            <a:ext cx="2005272" cy="134476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a:solidFill>
                  <a:srgbClr val="000000"/>
                </a:solidFill>
              </a:rPr>
              <a:t>Forwards to Visa for validation and resolution </a:t>
            </a:r>
            <a:endParaRPr lang="en-US" sz="2100" err="1">
              <a:solidFill>
                <a:srgbClr val="000000"/>
              </a:solidFill>
            </a:endParaRPr>
          </a:p>
        </p:txBody>
      </p:sp>
      <p:sp>
        <p:nvSpPr>
          <p:cNvPr id="254" name="Rectangle: Rounded Corners 41">
            <a:extLst>
              <a:ext uri="{FF2B5EF4-FFF2-40B4-BE49-F238E27FC236}">
                <a16:creationId xmlns:a16="http://schemas.microsoft.com/office/drawing/2014/main" id="{9CE90FDF-F97A-E6C2-E455-DE1E5BF9BE87}"/>
              </a:ext>
            </a:extLst>
          </p:cNvPr>
          <p:cNvSpPr/>
          <p:nvPr/>
        </p:nvSpPr>
        <p:spPr>
          <a:xfrm>
            <a:off x="3880542" y="9612721"/>
            <a:ext cx="2016612" cy="106136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Send payment instruction to Visa</a:t>
            </a:r>
            <a:endParaRPr lang="en-US" sz="2100" dirty="0">
              <a:solidFill>
                <a:srgbClr val="000000"/>
              </a:solidFill>
            </a:endParaRPr>
          </a:p>
        </p:txBody>
      </p:sp>
      <p:sp>
        <p:nvSpPr>
          <p:cNvPr id="255" name="Rectangle: Rounded Corners 113">
            <a:extLst>
              <a:ext uri="{FF2B5EF4-FFF2-40B4-BE49-F238E27FC236}">
                <a16:creationId xmlns:a16="http://schemas.microsoft.com/office/drawing/2014/main" id="{B5B7A8B2-C405-5D2B-0218-2D4B9D604367}"/>
              </a:ext>
            </a:extLst>
          </p:cNvPr>
          <p:cNvSpPr/>
          <p:nvPr/>
        </p:nvSpPr>
        <p:spPr>
          <a:xfrm>
            <a:off x="3788822" y="7590372"/>
            <a:ext cx="2136408" cy="133152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Construct payment message using returned info</a:t>
            </a:r>
            <a:endParaRPr lang="en-US" sz="2100" dirty="0">
              <a:solidFill>
                <a:srgbClr val="000000"/>
              </a:solidFill>
            </a:endParaRPr>
          </a:p>
        </p:txBody>
      </p:sp>
      <p:sp>
        <p:nvSpPr>
          <p:cNvPr id="256" name="Rectangle: Rounded Corners 113">
            <a:extLst>
              <a:ext uri="{FF2B5EF4-FFF2-40B4-BE49-F238E27FC236}">
                <a16:creationId xmlns:a16="http://schemas.microsoft.com/office/drawing/2014/main" id="{576C06A6-96A2-DB62-B8F7-06852A08B3EB}"/>
              </a:ext>
            </a:extLst>
          </p:cNvPr>
          <p:cNvSpPr/>
          <p:nvPr/>
        </p:nvSpPr>
        <p:spPr>
          <a:xfrm>
            <a:off x="3872222" y="11339909"/>
            <a:ext cx="2053008" cy="881628"/>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Confirm to sender app</a:t>
            </a:r>
            <a:endParaRPr lang="en-US" sz="2100" dirty="0">
              <a:solidFill>
                <a:srgbClr val="000000"/>
              </a:solidFill>
              <a:cs typeface="Calibri"/>
            </a:endParaRPr>
          </a:p>
        </p:txBody>
      </p:sp>
      <p:sp>
        <p:nvSpPr>
          <p:cNvPr id="257" name="Rectangle: Rounded Corners 40">
            <a:extLst>
              <a:ext uri="{FF2B5EF4-FFF2-40B4-BE49-F238E27FC236}">
                <a16:creationId xmlns:a16="http://schemas.microsoft.com/office/drawing/2014/main" id="{4E8EB8D8-0934-3311-0E7B-182AB8F8916E}"/>
              </a:ext>
            </a:extLst>
          </p:cNvPr>
          <p:cNvSpPr/>
          <p:nvPr/>
        </p:nvSpPr>
        <p:spPr>
          <a:xfrm>
            <a:off x="6746612" y="5760326"/>
            <a:ext cx="2199104" cy="1543650"/>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Validate payment instruction and forward routing request</a:t>
            </a:r>
            <a:endParaRPr lang="en-US" sz="2100" dirty="0">
              <a:solidFill>
                <a:srgbClr val="000000"/>
              </a:solidFill>
              <a:cs typeface="Calibri"/>
            </a:endParaRPr>
          </a:p>
        </p:txBody>
      </p:sp>
      <p:sp>
        <p:nvSpPr>
          <p:cNvPr id="258" name="Rectangle: Rounded Corners 62">
            <a:extLst>
              <a:ext uri="{FF2B5EF4-FFF2-40B4-BE49-F238E27FC236}">
                <a16:creationId xmlns:a16="http://schemas.microsoft.com/office/drawing/2014/main" id="{0F75F594-0AA7-458F-A0EE-492AAD48E0C1}"/>
              </a:ext>
            </a:extLst>
          </p:cNvPr>
          <p:cNvSpPr/>
          <p:nvPr/>
        </p:nvSpPr>
        <p:spPr>
          <a:xfrm>
            <a:off x="6707531" y="9200991"/>
            <a:ext cx="2262194" cy="196335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Initiate payment processing and forward instruction to Visa Settlement FI</a:t>
            </a:r>
            <a:endParaRPr lang="en-US" sz="2100" dirty="0">
              <a:solidFill>
                <a:srgbClr val="000000"/>
              </a:solidFill>
            </a:endParaRPr>
          </a:p>
        </p:txBody>
      </p:sp>
      <p:sp>
        <p:nvSpPr>
          <p:cNvPr id="259" name="Rectangle: Rounded Corners 113">
            <a:extLst>
              <a:ext uri="{FF2B5EF4-FFF2-40B4-BE49-F238E27FC236}">
                <a16:creationId xmlns:a16="http://schemas.microsoft.com/office/drawing/2014/main" id="{8848D704-9554-7437-23CF-3BB611ED4B0E}"/>
              </a:ext>
            </a:extLst>
          </p:cNvPr>
          <p:cNvSpPr/>
          <p:nvPr/>
        </p:nvSpPr>
        <p:spPr>
          <a:xfrm>
            <a:off x="6719624" y="11379112"/>
            <a:ext cx="2265068" cy="108048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Return confirmation to Originating FI</a:t>
            </a:r>
            <a:endParaRPr lang="en-US" sz="2100" dirty="0">
              <a:solidFill>
                <a:srgbClr val="000000"/>
              </a:solidFill>
            </a:endParaRPr>
          </a:p>
        </p:txBody>
      </p:sp>
      <p:sp>
        <p:nvSpPr>
          <p:cNvPr id="260" name="Rectangle: Rounded Corners 59">
            <a:extLst>
              <a:ext uri="{FF2B5EF4-FFF2-40B4-BE49-F238E27FC236}">
                <a16:creationId xmlns:a16="http://schemas.microsoft.com/office/drawing/2014/main" id="{22BB8718-AC1E-A900-F405-C413F5453267}"/>
              </a:ext>
            </a:extLst>
          </p:cNvPr>
          <p:cNvSpPr/>
          <p:nvPr/>
        </p:nvSpPr>
        <p:spPr>
          <a:xfrm>
            <a:off x="6746738" y="7526039"/>
            <a:ext cx="2265068" cy="1460188"/>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Perform FX and return routing information and terms</a:t>
            </a:r>
            <a:endParaRPr lang="en-US" sz="2100" dirty="0">
              <a:solidFill>
                <a:srgbClr val="000000"/>
              </a:solidFill>
            </a:endParaRPr>
          </a:p>
        </p:txBody>
      </p:sp>
      <p:sp>
        <p:nvSpPr>
          <p:cNvPr id="261" name="Rectangle: Rounded Corners 53">
            <a:extLst>
              <a:ext uri="{FF2B5EF4-FFF2-40B4-BE49-F238E27FC236}">
                <a16:creationId xmlns:a16="http://schemas.microsoft.com/office/drawing/2014/main" id="{9D36A2A9-FE4C-C0D3-949D-31CFDB0374B9}"/>
              </a:ext>
            </a:extLst>
          </p:cNvPr>
          <p:cNvSpPr/>
          <p:nvPr/>
        </p:nvSpPr>
        <p:spPr>
          <a:xfrm>
            <a:off x="9846744" y="9556599"/>
            <a:ext cx="2034520" cy="1251384"/>
          </a:xfrm>
          <a:prstGeom prst="roundRect">
            <a:avLst>
              <a:gd name="adj" fmla="val 10463"/>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a:solidFill>
                  <a:srgbClr val="000000"/>
                </a:solidFill>
              </a:rPr>
              <a:t>Visa processing and settlement to </a:t>
            </a:r>
            <a:r>
              <a:rPr lang="en-GB" sz="2100" err="1">
                <a:solidFill>
                  <a:srgbClr val="000000"/>
                </a:solidFill>
              </a:rPr>
              <a:t>Mojaloop</a:t>
            </a:r>
          </a:p>
        </p:txBody>
      </p:sp>
      <p:sp>
        <p:nvSpPr>
          <p:cNvPr id="262" name="Rectangle: Rounded Corners 56">
            <a:extLst>
              <a:ext uri="{FF2B5EF4-FFF2-40B4-BE49-F238E27FC236}">
                <a16:creationId xmlns:a16="http://schemas.microsoft.com/office/drawing/2014/main" id="{0C983147-41FC-61A2-EEE9-3553A23DCCAD}"/>
              </a:ext>
            </a:extLst>
          </p:cNvPr>
          <p:cNvSpPr/>
          <p:nvPr/>
        </p:nvSpPr>
        <p:spPr>
          <a:xfrm>
            <a:off x="12930729" y="6944787"/>
            <a:ext cx="1784450" cy="71837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Confirm addressee</a:t>
            </a:r>
            <a:endParaRPr lang="en-US" sz="2100" dirty="0">
              <a:solidFill>
                <a:srgbClr val="000000"/>
              </a:solidFill>
            </a:endParaRPr>
          </a:p>
        </p:txBody>
      </p:sp>
      <p:sp>
        <p:nvSpPr>
          <p:cNvPr id="263" name="Rectangle: Rounded Corners 57">
            <a:extLst>
              <a:ext uri="{FF2B5EF4-FFF2-40B4-BE49-F238E27FC236}">
                <a16:creationId xmlns:a16="http://schemas.microsoft.com/office/drawing/2014/main" id="{31EF91EC-4EF8-AE4C-F5B3-028712BEBB06}"/>
              </a:ext>
            </a:extLst>
          </p:cNvPr>
          <p:cNvSpPr/>
          <p:nvPr/>
        </p:nvSpPr>
        <p:spPr>
          <a:xfrm>
            <a:off x="12951115" y="5768863"/>
            <a:ext cx="1784450" cy="79157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Look up addressee</a:t>
            </a:r>
            <a:endParaRPr lang="en-US" sz="2100" dirty="0">
              <a:solidFill>
                <a:srgbClr val="000000"/>
              </a:solidFill>
            </a:endParaRPr>
          </a:p>
        </p:txBody>
      </p:sp>
      <p:sp>
        <p:nvSpPr>
          <p:cNvPr id="264" name="Rectangle: Rounded Corners 60">
            <a:extLst>
              <a:ext uri="{FF2B5EF4-FFF2-40B4-BE49-F238E27FC236}">
                <a16:creationId xmlns:a16="http://schemas.microsoft.com/office/drawing/2014/main" id="{D721965D-E500-B9C3-E1FC-484A190E791B}"/>
              </a:ext>
            </a:extLst>
          </p:cNvPr>
          <p:cNvSpPr/>
          <p:nvPr/>
        </p:nvSpPr>
        <p:spPr>
          <a:xfrm>
            <a:off x="12957083" y="8015607"/>
            <a:ext cx="1784450" cy="71837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Request agreed terms</a:t>
            </a:r>
            <a:endParaRPr lang="en-US" sz="2100" dirty="0">
              <a:solidFill>
                <a:srgbClr val="000000"/>
              </a:solidFill>
            </a:endParaRPr>
          </a:p>
        </p:txBody>
      </p:sp>
      <p:sp>
        <p:nvSpPr>
          <p:cNvPr id="265" name="Rectangle: Rounded Corners 62">
            <a:extLst>
              <a:ext uri="{FF2B5EF4-FFF2-40B4-BE49-F238E27FC236}">
                <a16:creationId xmlns:a16="http://schemas.microsoft.com/office/drawing/2014/main" id="{B327ADA8-B378-73B9-64A4-699D4E37AB90}"/>
              </a:ext>
            </a:extLst>
          </p:cNvPr>
          <p:cNvSpPr/>
          <p:nvPr/>
        </p:nvSpPr>
        <p:spPr>
          <a:xfrm>
            <a:off x="12940193" y="8986227"/>
            <a:ext cx="1784450" cy="718376"/>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Return agreed terms</a:t>
            </a:r>
            <a:endParaRPr lang="en-US" sz="2100" dirty="0">
              <a:solidFill>
                <a:srgbClr val="000000"/>
              </a:solidFill>
            </a:endParaRPr>
          </a:p>
        </p:txBody>
      </p:sp>
      <p:sp>
        <p:nvSpPr>
          <p:cNvPr id="266" name="Rectangle: Rounded Corners 63">
            <a:extLst>
              <a:ext uri="{FF2B5EF4-FFF2-40B4-BE49-F238E27FC236}">
                <a16:creationId xmlns:a16="http://schemas.microsoft.com/office/drawing/2014/main" id="{FCA16912-7B4E-7134-D3B6-9FFF3A4C6194}"/>
              </a:ext>
            </a:extLst>
          </p:cNvPr>
          <p:cNvSpPr/>
          <p:nvPr/>
        </p:nvSpPr>
        <p:spPr>
          <a:xfrm>
            <a:off x="12904866" y="9951865"/>
            <a:ext cx="1802592" cy="1317088"/>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Initiate </a:t>
            </a:r>
            <a:r>
              <a:rPr lang="en-GB" sz="2100" dirty="0" err="1">
                <a:solidFill>
                  <a:srgbClr val="000000"/>
                </a:solidFill>
              </a:rPr>
              <a:t>Mojaloop</a:t>
            </a:r>
            <a:r>
              <a:rPr lang="en-GB" sz="2100" dirty="0">
                <a:solidFill>
                  <a:srgbClr val="000000"/>
                </a:solidFill>
              </a:rPr>
              <a:t> payment</a:t>
            </a:r>
            <a:endParaRPr lang="en-US" sz="2100" dirty="0">
              <a:solidFill>
                <a:srgbClr val="000000"/>
              </a:solidFill>
            </a:endParaRPr>
          </a:p>
        </p:txBody>
      </p:sp>
      <p:sp>
        <p:nvSpPr>
          <p:cNvPr id="267" name="Rectangle: Rounded Corners 113">
            <a:extLst>
              <a:ext uri="{FF2B5EF4-FFF2-40B4-BE49-F238E27FC236}">
                <a16:creationId xmlns:a16="http://schemas.microsoft.com/office/drawing/2014/main" id="{82FFD1F5-1AE1-FEC7-C4A6-2E4F2192CE9A}"/>
              </a:ext>
            </a:extLst>
          </p:cNvPr>
          <p:cNvSpPr/>
          <p:nvPr/>
        </p:nvSpPr>
        <p:spPr>
          <a:xfrm>
            <a:off x="12886375" y="11465546"/>
            <a:ext cx="1839578" cy="998370"/>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91440" rtlCol="0" anchor="ctr"/>
          <a:lstStyle/>
          <a:p>
            <a:pPr algn="ctr"/>
            <a:r>
              <a:rPr lang="en-GB" sz="2100" dirty="0">
                <a:solidFill>
                  <a:srgbClr val="000000"/>
                </a:solidFill>
              </a:rPr>
              <a:t>Return confirmation to Visa</a:t>
            </a:r>
            <a:endParaRPr lang="en-US" sz="2100" dirty="0">
              <a:solidFill>
                <a:srgbClr val="000000"/>
              </a:solidFill>
            </a:endParaRPr>
          </a:p>
        </p:txBody>
      </p:sp>
      <p:sp>
        <p:nvSpPr>
          <p:cNvPr id="268" name="Rectangle: Rounded Corners 42">
            <a:extLst>
              <a:ext uri="{FF2B5EF4-FFF2-40B4-BE49-F238E27FC236}">
                <a16:creationId xmlns:a16="http://schemas.microsoft.com/office/drawing/2014/main" id="{F1420DCA-D1D9-9399-D52C-6E00B2B94FBC}"/>
              </a:ext>
            </a:extLst>
          </p:cNvPr>
          <p:cNvSpPr/>
          <p:nvPr/>
        </p:nvSpPr>
        <p:spPr>
          <a:xfrm>
            <a:off x="15628923" y="9714028"/>
            <a:ext cx="2006990" cy="1477998"/>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err="1">
                <a:solidFill>
                  <a:srgbClr val="000000"/>
                </a:solidFill>
              </a:rPr>
              <a:t>Mojaloop</a:t>
            </a:r>
            <a:r>
              <a:rPr lang="en-GB" sz="2100">
                <a:solidFill>
                  <a:srgbClr val="000000"/>
                </a:solidFill>
              </a:rPr>
              <a:t> processes local leg of payment</a:t>
            </a:r>
            <a:endParaRPr lang="en-US" sz="2100">
              <a:solidFill>
                <a:srgbClr val="000000"/>
              </a:solidFill>
              <a:cs typeface="Calibri"/>
            </a:endParaRPr>
          </a:p>
        </p:txBody>
      </p:sp>
      <p:sp>
        <p:nvSpPr>
          <p:cNvPr id="269" name="Rectangle: Rounded Corners 113">
            <a:extLst>
              <a:ext uri="{FF2B5EF4-FFF2-40B4-BE49-F238E27FC236}">
                <a16:creationId xmlns:a16="http://schemas.microsoft.com/office/drawing/2014/main" id="{34B9E58F-BEA0-09A5-F4BE-A8A457E946F3}"/>
              </a:ext>
            </a:extLst>
          </p:cNvPr>
          <p:cNvSpPr/>
          <p:nvPr/>
        </p:nvSpPr>
        <p:spPr>
          <a:xfrm>
            <a:off x="15694489" y="11445678"/>
            <a:ext cx="1875862" cy="101651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rIns="71990" rtlCol="0" anchor="ctr"/>
          <a:lstStyle/>
          <a:p>
            <a:pPr algn="ctr"/>
            <a:r>
              <a:rPr lang="en-GB" sz="2100">
                <a:solidFill>
                  <a:srgbClr val="000000"/>
                </a:solidFill>
              </a:rPr>
              <a:t>Return confirmation to Visa</a:t>
            </a:r>
            <a:endParaRPr lang="en-US" sz="2100" err="1">
              <a:solidFill>
                <a:srgbClr val="000000"/>
              </a:solidFill>
            </a:endParaRPr>
          </a:p>
        </p:txBody>
      </p:sp>
      <p:sp>
        <p:nvSpPr>
          <p:cNvPr id="270" name="Rectangle: Rounded Corners 145">
            <a:extLst>
              <a:ext uri="{FF2B5EF4-FFF2-40B4-BE49-F238E27FC236}">
                <a16:creationId xmlns:a16="http://schemas.microsoft.com/office/drawing/2014/main" id="{CD89241C-3BB8-9224-9B61-17A8354CD352}"/>
              </a:ext>
            </a:extLst>
          </p:cNvPr>
          <p:cNvSpPr/>
          <p:nvPr/>
        </p:nvSpPr>
        <p:spPr>
          <a:xfrm>
            <a:off x="18571732" y="9704603"/>
            <a:ext cx="1810240" cy="1529692"/>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Payment message received from Mojaloop</a:t>
            </a:r>
            <a:endParaRPr lang="en-US" sz="2100" dirty="0">
              <a:solidFill>
                <a:srgbClr val="000000"/>
              </a:solidFill>
            </a:endParaRPr>
          </a:p>
        </p:txBody>
      </p:sp>
      <p:sp>
        <p:nvSpPr>
          <p:cNvPr id="271" name="Rectangle: Rounded Corners 145">
            <a:extLst>
              <a:ext uri="{FF2B5EF4-FFF2-40B4-BE49-F238E27FC236}">
                <a16:creationId xmlns:a16="http://schemas.microsoft.com/office/drawing/2014/main" id="{5EF80D15-0ABC-97B7-647C-F84923BD7458}"/>
              </a:ext>
            </a:extLst>
          </p:cNvPr>
          <p:cNvSpPr/>
          <p:nvPr/>
        </p:nvSpPr>
        <p:spPr>
          <a:xfrm>
            <a:off x="18563083" y="11446127"/>
            <a:ext cx="1828382" cy="980228"/>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a:solidFill>
                  <a:srgbClr val="000000"/>
                </a:solidFill>
              </a:rPr>
              <a:t>Transaction confirmation</a:t>
            </a:r>
            <a:endParaRPr lang="en-US" sz="2100" err="1">
              <a:solidFill>
                <a:srgbClr val="000000"/>
              </a:solidFill>
            </a:endParaRPr>
          </a:p>
        </p:txBody>
      </p:sp>
      <p:sp>
        <p:nvSpPr>
          <p:cNvPr id="272" name="Rectangle: Rounded Corners 58">
            <a:extLst>
              <a:ext uri="{FF2B5EF4-FFF2-40B4-BE49-F238E27FC236}">
                <a16:creationId xmlns:a16="http://schemas.microsoft.com/office/drawing/2014/main" id="{21BD3A02-8474-058A-6C6A-BC9A058ADD00}"/>
              </a:ext>
            </a:extLst>
          </p:cNvPr>
          <p:cNvSpPr/>
          <p:nvPr/>
        </p:nvSpPr>
        <p:spPr>
          <a:xfrm>
            <a:off x="18614715" y="5795055"/>
            <a:ext cx="1784450" cy="76538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a:solidFill>
                  <a:srgbClr val="000000"/>
                </a:solidFill>
              </a:rPr>
              <a:t>Confirm addressee</a:t>
            </a:r>
            <a:endParaRPr lang="en-US" sz="2100" err="1">
              <a:solidFill>
                <a:srgbClr val="000000"/>
              </a:solidFill>
            </a:endParaRPr>
          </a:p>
        </p:txBody>
      </p:sp>
      <p:sp>
        <p:nvSpPr>
          <p:cNvPr id="273" name="Rectangle: Rounded Corners 61">
            <a:extLst>
              <a:ext uri="{FF2B5EF4-FFF2-40B4-BE49-F238E27FC236}">
                <a16:creationId xmlns:a16="http://schemas.microsoft.com/office/drawing/2014/main" id="{3AF4D91A-C5DB-B0C8-59C9-0392DF17B957}"/>
              </a:ext>
            </a:extLst>
          </p:cNvPr>
          <p:cNvSpPr/>
          <p:nvPr/>
        </p:nvSpPr>
        <p:spPr>
          <a:xfrm>
            <a:off x="18551473" y="8002467"/>
            <a:ext cx="1784450" cy="76538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dirty="0">
                <a:solidFill>
                  <a:srgbClr val="000000"/>
                </a:solidFill>
              </a:rPr>
              <a:t>Agree terms</a:t>
            </a:r>
            <a:endParaRPr lang="en-US" sz="2100" dirty="0">
              <a:solidFill>
                <a:srgbClr val="000000"/>
              </a:solidFill>
            </a:endParaRPr>
          </a:p>
        </p:txBody>
      </p:sp>
      <p:sp>
        <p:nvSpPr>
          <p:cNvPr id="274" name="Rectangle: Rounded Corners 145">
            <a:extLst>
              <a:ext uri="{FF2B5EF4-FFF2-40B4-BE49-F238E27FC236}">
                <a16:creationId xmlns:a16="http://schemas.microsoft.com/office/drawing/2014/main" id="{C486D964-02FF-3AE7-F6FD-48464F829E83}"/>
              </a:ext>
            </a:extLst>
          </p:cNvPr>
          <p:cNvSpPr/>
          <p:nvPr/>
        </p:nvSpPr>
        <p:spPr>
          <a:xfrm>
            <a:off x="21546796" y="9680112"/>
            <a:ext cx="1737672" cy="1578674"/>
          </a:xfrm>
          <a:prstGeom prst="roundRect">
            <a:avLst/>
          </a:prstGeom>
          <a:solidFill>
            <a:srgbClr val="FFE7C9"/>
          </a:solidFill>
          <a:ln>
            <a:noFill/>
          </a:ln>
        </p:spPr>
        <p:style>
          <a:lnRef idx="2">
            <a:schemeClr val="accent1">
              <a:shade val="50000"/>
            </a:schemeClr>
          </a:lnRef>
          <a:fillRef idx="1">
            <a:schemeClr val="accent1"/>
          </a:fillRef>
          <a:effectRef idx="0">
            <a:schemeClr val="accent1"/>
          </a:effectRef>
          <a:fontRef idx="minor">
            <a:schemeClr val="lt1"/>
          </a:fontRef>
        </p:style>
        <p:txBody>
          <a:bodyPr lIns="71990" tIns="91440" rIns="71990" bIns="91440" rtlCol="0" anchor="ctr"/>
          <a:lstStyle/>
          <a:p>
            <a:pPr algn="ctr"/>
            <a:r>
              <a:rPr lang="en-GB" sz="2100">
                <a:solidFill>
                  <a:srgbClr val="000000"/>
                </a:solidFill>
              </a:rPr>
              <a:t>Payment posted to Payee account</a:t>
            </a:r>
            <a:endParaRPr lang="en-US" sz="2100" err="1">
              <a:solidFill>
                <a:srgbClr val="000000"/>
              </a:solidFill>
            </a:endParaRPr>
          </a:p>
        </p:txBody>
      </p:sp>
      <p:cxnSp>
        <p:nvCxnSpPr>
          <p:cNvPr id="275" name="Straight Arrow Connector 274">
            <a:extLst>
              <a:ext uri="{FF2B5EF4-FFF2-40B4-BE49-F238E27FC236}">
                <a16:creationId xmlns:a16="http://schemas.microsoft.com/office/drawing/2014/main" id="{8B941332-688E-A086-40C6-998E9FC38B41}"/>
              </a:ext>
            </a:extLst>
          </p:cNvPr>
          <p:cNvCxnSpPr>
            <a:cxnSpLocks/>
          </p:cNvCxnSpPr>
          <p:nvPr/>
        </p:nvCxnSpPr>
        <p:spPr>
          <a:xfrm flipV="1">
            <a:off x="2949591" y="6508607"/>
            <a:ext cx="882026"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BC1BCEB9-8FEB-B1D8-9132-7B164A1B6672}"/>
              </a:ext>
            </a:extLst>
          </p:cNvPr>
          <p:cNvCxnSpPr>
            <a:cxnSpLocks/>
          </p:cNvCxnSpPr>
          <p:nvPr/>
        </p:nvCxnSpPr>
        <p:spPr>
          <a:xfrm flipV="1">
            <a:off x="5887116" y="6524623"/>
            <a:ext cx="828000"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7" name="Connector: Elbow 72">
            <a:extLst>
              <a:ext uri="{FF2B5EF4-FFF2-40B4-BE49-F238E27FC236}">
                <a16:creationId xmlns:a16="http://schemas.microsoft.com/office/drawing/2014/main" id="{F2C4B578-9E00-1F45-6736-447DB6F07E80}"/>
              </a:ext>
            </a:extLst>
          </p:cNvPr>
          <p:cNvCxnSpPr>
            <a:cxnSpLocks/>
          </p:cNvCxnSpPr>
          <p:nvPr/>
        </p:nvCxnSpPr>
        <p:spPr>
          <a:xfrm flipV="1">
            <a:off x="9062227" y="6095509"/>
            <a:ext cx="3868502" cy="451040"/>
          </a:xfrm>
          <a:prstGeom prst="bentConnector3">
            <a:avLst>
              <a:gd name="adj1" fmla="val 50000"/>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73">
            <a:extLst>
              <a:ext uri="{FF2B5EF4-FFF2-40B4-BE49-F238E27FC236}">
                <a16:creationId xmlns:a16="http://schemas.microsoft.com/office/drawing/2014/main" id="{960ECD7A-C449-0DBF-EF00-5C51AC35E579}"/>
              </a:ext>
            </a:extLst>
          </p:cNvPr>
          <p:cNvCxnSpPr>
            <a:cxnSpLocks/>
          </p:cNvCxnSpPr>
          <p:nvPr/>
        </p:nvCxnSpPr>
        <p:spPr>
          <a:xfrm>
            <a:off x="14828746" y="6157813"/>
            <a:ext cx="3734336" cy="0"/>
          </a:xfrm>
          <a:prstGeom prst="bentConnector3">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221BB069-4F7D-957F-7B9F-7C42EA66BDE3}"/>
              </a:ext>
            </a:extLst>
          </p:cNvPr>
          <p:cNvGrpSpPr/>
          <p:nvPr/>
        </p:nvGrpSpPr>
        <p:grpSpPr>
          <a:xfrm>
            <a:off x="13786669" y="6545475"/>
            <a:ext cx="5700778" cy="384348"/>
            <a:chOff x="6902288" y="3280220"/>
            <a:chExt cx="2850389" cy="192174"/>
          </a:xfrm>
        </p:grpSpPr>
        <p:cxnSp>
          <p:nvCxnSpPr>
            <p:cNvPr id="280" name="Elbow Connector 369">
              <a:extLst>
                <a:ext uri="{FF2B5EF4-FFF2-40B4-BE49-F238E27FC236}">
                  <a16:creationId xmlns:a16="http://schemas.microsoft.com/office/drawing/2014/main" id="{52F20877-8122-EE3C-F7E1-33014D39B769}"/>
                </a:ext>
              </a:extLst>
            </p:cNvPr>
            <p:cNvCxnSpPr>
              <a:cxnSpLocks/>
              <a:endCxn id="272" idx="2"/>
            </p:cNvCxnSpPr>
            <p:nvPr/>
          </p:nvCxnSpPr>
          <p:spPr>
            <a:xfrm flipV="1">
              <a:off x="6902288" y="3280220"/>
              <a:ext cx="2850389" cy="78770"/>
            </a:xfrm>
            <a:prstGeom prst="bentConnector2">
              <a:avLst/>
            </a:prstGeom>
            <a:ln w="12700"/>
          </p:spPr>
          <p:style>
            <a:lnRef idx="1">
              <a:schemeClr val="accent2"/>
            </a:lnRef>
            <a:fillRef idx="0">
              <a:schemeClr val="accent2"/>
            </a:fillRef>
            <a:effectRef idx="0">
              <a:schemeClr val="accent2"/>
            </a:effectRef>
            <a:fontRef idx="minor">
              <a:schemeClr val="tx1"/>
            </a:fontRef>
          </p:style>
        </p:cxnSp>
        <p:cxnSp>
          <p:nvCxnSpPr>
            <p:cNvPr id="281" name="Straight Arrow Connector 280">
              <a:extLst>
                <a:ext uri="{FF2B5EF4-FFF2-40B4-BE49-F238E27FC236}">
                  <a16:creationId xmlns:a16="http://schemas.microsoft.com/office/drawing/2014/main" id="{95423D83-804E-4730-36CC-833B81A43AF6}"/>
                </a:ext>
              </a:extLst>
            </p:cNvPr>
            <p:cNvCxnSpPr>
              <a:cxnSpLocks/>
              <a:endCxn id="262" idx="0"/>
            </p:cNvCxnSpPr>
            <p:nvPr/>
          </p:nvCxnSpPr>
          <p:spPr>
            <a:xfrm>
              <a:off x="6902288" y="3358990"/>
              <a:ext cx="0" cy="113404"/>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grpSp>
      <p:cxnSp>
        <p:nvCxnSpPr>
          <p:cNvPr id="282" name="Connector: Elbow 78">
            <a:extLst>
              <a:ext uri="{FF2B5EF4-FFF2-40B4-BE49-F238E27FC236}">
                <a16:creationId xmlns:a16="http://schemas.microsoft.com/office/drawing/2014/main" id="{338632E3-2571-84E3-AEEA-54F91E084672}"/>
              </a:ext>
            </a:extLst>
          </p:cNvPr>
          <p:cNvCxnSpPr>
            <a:cxnSpLocks/>
          </p:cNvCxnSpPr>
          <p:nvPr/>
        </p:nvCxnSpPr>
        <p:spPr>
          <a:xfrm rot="5400000">
            <a:off x="13617764" y="7846763"/>
            <a:ext cx="367200" cy="0"/>
          </a:xfrm>
          <a:prstGeom prst="bentConnector3">
            <a:avLst>
              <a:gd name="adj1" fmla="val 50000"/>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Connector: Elbow 73">
            <a:extLst>
              <a:ext uri="{FF2B5EF4-FFF2-40B4-BE49-F238E27FC236}">
                <a16:creationId xmlns:a16="http://schemas.microsoft.com/office/drawing/2014/main" id="{0974084E-D736-99BD-FEC4-BF6C95B4BBD1}"/>
              </a:ext>
            </a:extLst>
          </p:cNvPr>
          <p:cNvCxnSpPr>
            <a:cxnSpLocks/>
          </p:cNvCxnSpPr>
          <p:nvPr/>
        </p:nvCxnSpPr>
        <p:spPr>
          <a:xfrm>
            <a:off x="14765248" y="8374795"/>
            <a:ext cx="3734336" cy="0"/>
          </a:xfrm>
          <a:prstGeom prst="bentConnector3">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77">
            <a:extLst>
              <a:ext uri="{FF2B5EF4-FFF2-40B4-BE49-F238E27FC236}">
                <a16:creationId xmlns:a16="http://schemas.microsoft.com/office/drawing/2014/main" id="{8D216689-AF14-B5CD-9615-8961550E5360}"/>
              </a:ext>
            </a:extLst>
          </p:cNvPr>
          <p:cNvCxnSpPr>
            <a:cxnSpLocks/>
            <a:stCxn id="273" idx="2"/>
          </p:cNvCxnSpPr>
          <p:nvPr/>
        </p:nvCxnSpPr>
        <p:spPr>
          <a:xfrm rot="5400000">
            <a:off x="16818821" y="6690569"/>
            <a:ext cx="547598" cy="4702160"/>
          </a:xfrm>
          <a:prstGeom prst="bentConnector2">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C9EAC1AF-DB6B-D28D-0E7D-3053831A84A5}"/>
              </a:ext>
            </a:extLst>
          </p:cNvPr>
          <p:cNvCxnSpPr>
            <a:cxnSpLocks/>
          </p:cNvCxnSpPr>
          <p:nvPr/>
        </p:nvCxnSpPr>
        <p:spPr>
          <a:xfrm>
            <a:off x="20476292" y="10453025"/>
            <a:ext cx="1039344"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3DC6D26B-09F7-A173-60AC-FFCD38A08A23}"/>
              </a:ext>
            </a:extLst>
          </p:cNvPr>
          <p:cNvCxnSpPr>
            <a:cxnSpLocks/>
          </p:cNvCxnSpPr>
          <p:nvPr/>
        </p:nvCxnSpPr>
        <p:spPr>
          <a:xfrm>
            <a:off x="17679700" y="10469447"/>
            <a:ext cx="864000"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198EB689-8B2B-4B7D-2A84-83E1D9A6EFE2}"/>
              </a:ext>
            </a:extLst>
          </p:cNvPr>
          <p:cNvCxnSpPr>
            <a:cxnSpLocks/>
          </p:cNvCxnSpPr>
          <p:nvPr/>
        </p:nvCxnSpPr>
        <p:spPr>
          <a:xfrm>
            <a:off x="14741532" y="10469447"/>
            <a:ext cx="864000"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8" name="Connector: Elbow 78">
            <a:extLst>
              <a:ext uri="{FF2B5EF4-FFF2-40B4-BE49-F238E27FC236}">
                <a16:creationId xmlns:a16="http://schemas.microsoft.com/office/drawing/2014/main" id="{75336213-8A15-6845-C910-3A1CCF17FD48}"/>
              </a:ext>
            </a:extLst>
          </p:cNvPr>
          <p:cNvCxnSpPr>
            <a:cxnSpLocks/>
          </p:cNvCxnSpPr>
          <p:nvPr/>
        </p:nvCxnSpPr>
        <p:spPr>
          <a:xfrm rot="5400000">
            <a:off x="19328078" y="11338599"/>
            <a:ext cx="216000" cy="0"/>
          </a:xfrm>
          <a:prstGeom prst="bentConnector3">
            <a:avLst>
              <a:gd name="adj1" fmla="val 50000"/>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0B553585-4DF4-58AE-67CD-7CC89C0F145B}"/>
              </a:ext>
            </a:extLst>
          </p:cNvPr>
          <p:cNvCxnSpPr>
            <a:cxnSpLocks/>
          </p:cNvCxnSpPr>
          <p:nvPr/>
        </p:nvCxnSpPr>
        <p:spPr>
          <a:xfrm flipH="1">
            <a:off x="17637191" y="11919353"/>
            <a:ext cx="827354"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6E837C89-6C66-861C-2531-A3335C3469E6}"/>
              </a:ext>
            </a:extLst>
          </p:cNvPr>
          <p:cNvCxnSpPr>
            <a:cxnSpLocks/>
          </p:cNvCxnSpPr>
          <p:nvPr/>
        </p:nvCxnSpPr>
        <p:spPr>
          <a:xfrm flipH="1">
            <a:off x="14759855" y="11959933"/>
            <a:ext cx="827354"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B20E207F-A5D1-AD9A-70AB-2A4B8EDD27BF}"/>
              </a:ext>
            </a:extLst>
          </p:cNvPr>
          <p:cNvCxnSpPr>
            <a:cxnSpLocks/>
          </p:cNvCxnSpPr>
          <p:nvPr/>
        </p:nvCxnSpPr>
        <p:spPr>
          <a:xfrm flipH="1" flipV="1">
            <a:off x="9031855" y="11901705"/>
            <a:ext cx="3764402"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0E7D8C54-4EFE-CF11-E0BE-F5CE302C4D90}"/>
              </a:ext>
            </a:extLst>
          </p:cNvPr>
          <p:cNvCxnSpPr>
            <a:cxnSpLocks/>
          </p:cNvCxnSpPr>
          <p:nvPr/>
        </p:nvCxnSpPr>
        <p:spPr>
          <a:xfrm flipH="1">
            <a:off x="5925547" y="11901705"/>
            <a:ext cx="751138"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837B143-0AF4-CC4C-EF54-6178309F48C7}"/>
              </a:ext>
            </a:extLst>
          </p:cNvPr>
          <p:cNvCxnSpPr>
            <a:cxnSpLocks/>
          </p:cNvCxnSpPr>
          <p:nvPr/>
        </p:nvCxnSpPr>
        <p:spPr>
          <a:xfrm flipH="1">
            <a:off x="3004263" y="11853519"/>
            <a:ext cx="827354"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DD9761FF-BA72-7B6C-6B9C-08FCBEE4A260}"/>
              </a:ext>
            </a:extLst>
          </p:cNvPr>
          <p:cNvCxnSpPr>
            <a:cxnSpLocks/>
          </p:cNvCxnSpPr>
          <p:nvPr/>
        </p:nvCxnSpPr>
        <p:spPr>
          <a:xfrm>
            <a:off x="2958602" y="10182291"/>
            <a:ext cx="864000"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C8256D42-E6A0-9B3A-C85A-2D94BF1B9A12}"/>
              </a:ext>
            </a:extLst>
          </p:cNvPr>
          <p:cNvCxnSpPr>
            <a:cxnSpLocks/>
          </p:cNvCxnSpPr>
          <p:nvPr/>
        </p:nvCxnSpPr>
        <p:spPr>
          <a:xfrm>
            <a:off x="5932131" y="10143403"/>
            <a:ext cx="716162"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1A565CA8-66CD-E24E-94A0-E6AEDB75FA38}"/>
              </a:ext>
            </a:extLst>
          </p:cNvPr>
          <p:cNvCxnSpPr>
            <a:cxnSpLocks/>
          </p:cNvCxnSpPr>
          <p:nvPr/>
        </p:nvCxnSpPr>
        <p:spPr>
          <a:xfrm>
            <a:off x="9031854" y="10182291"/>
            <a:ext cx="793520"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97" name="Group 296">
            <a:extLst>
              <a:ext uri="{FF2B5EF4-FFF2-40B4-BE49-F238E27FC236}">
                <a16:creationId xmlns:a16="http://schemas.microsoft.com/office/drawing/2014/main" id="{4A937F4B-7630-9A45-7748-B5CE69D9A89D}"/>
              </a:ext>
            </a:extLst>
          </p:cNvPr>
          <p:cNvGrpSpPr/>
          <p:nvPr/>
        </p:nvGrpSpPr>
        <p:grpSpPr>
          <a:xfrm>
            <a:off x="7729266" y="10600235"/>
            <a:ext cx="5168760" cy="675780"/>
            <a:chOff x="3851275" y="4555258"/>
            <a:chExt cx="2584380" cy="337890"/>
          </a:xfrm>
        </p:grpSpPr>
        <p:cxnSp>
          <p:nvCxnSpPr>
            <p:cNvPr id="298" name="Connector: Elbow 82">
              <a:extLst>
                <a:ext uri="{FF2B5EF4-FFF2-40B4-BE49-F238E27FC236}">
                  <a16:creationId xmlns:a16="http://schemas.microsoft.com/office/drawing/2014/main" id="{5A8C3043-9F8A-24B9-41A0-D09D411B45B4}"/>
                </a:ext>
              </a:extLst>
            </p:cNvPr>
            <p:cNvCxnSpPr>
              <a:cxnSpLocks/>
            </p:cNvCxnSpPr>
            <p:nvPr/>
          </p:nvCxnSpPr>
          <p:spPr>
            <a:xfrm flipV="1">
              <a:off x="3855582" y="4555258"/>
              <a:ext cx="2580073" cy="337890"/>
            </a:xfrm>
            <a:prstGeom prst="bentConnector3">
              <a:avLst>
                <a:gd name="adj1" fmla="val 84703"/>
              </a:avLst>
            </a:prstGeom>
            <a:ln w="12700">
              <a:tailEnd type="triangle"/>
            </a:ln>
          </p:spPr>
          <p:style>
            <a:lnRef idx="1">
              <a:schemeClr val="accent2"/>
            </a:lnRef>
            <a:fillRef idx="0">
              <a:schemeClr val="accent2"/>
            </a:fillRef>
            <a:effectRef idx="0">
              <a:schemeClr val="accent2"/>
            </a:effectRef>
            <a:fontRef idx="minor">
              <a:schemeClr val="tx1"/>
            </a:fontRef>
          </p:style>
        </p:cxnSp>
        <p:cxnSp>
          <p:nvCxnSpPr>
            <p:cNvPr id="299" name="Straight Connector 298">
              <a:extLst>
                <a:ext uri="{FF2B5EF4-FFF2-40B4-BE49-F238E27FC236}">
                  <a16:creationId xmlns:a16="http://schemas.microsoft.com/office/drawing/2014/main" id="{FAC155B8-957D-AA8A-5F77-A1E910B2A206}"/>
                </a:ext>
              </a:extLst>
            </p:cNvPr>
            <p:cNvCxnSpPr>
              <a:cxnSpLocks/>
            </p:cNvCxnSpPr>
            <p:nvPr/>
          </p:nvCxnSpPr>
          <p:spPr>
            <a:xfrm>
              <a:off x="3851275" y="4835534"/>
              <a:ext cx="0" cy="57614"/>
            </a:xfrm>
            <a:prstGeom prst="line">
              <a:avLst/>
            </a:prstGeom>
            <a:ln w="12700"/>
          </p:spPr>
          <p:style>
            <a:lnRef idx="1">
              <a:schemeClr val="accent2"/>
            </a:lnRef>
            <a:fillRef idx="0">
              <a:schemeClr val="accent2"/>
            </a:fillRef>
            <a:effectRef idx="0">
              <a:schemeClr val="accent2"/>
            </a:effectRef>
            <a:fontRef idx="minor">
              <a:schemeClr val="tx1"/>
            </a:fontRef>
          </p:style>
        </p:cxnSp>
      </p:grpSp>
      <p:cxnSp>
        <p:nvCxnSpPr>
          <p:cNvPr id="300" name="Straight Arrow Connector 299">
            <a:extLst>
              <a:ext uri="{FF2B5EF4-FFF2-40B4-BE49-F238E27FC236}">
                <a16:creationId xmlns:a16="http://schemas.microsoft.com/office/drawing/2014/main" id="{08C2D650-DAE8-3BAA-03C8-3FAB3AE9E070}"/>
              </a:ext>
            </a:extLst>
          </p:cNvPr>
          <p:cNvCxnSpPr>
            <a:cxnSpLocks/>
          </p:cNvCxnSpPr>
          <p:nvPr/>
        </p:nvCxnSpPr>
        <p:spPr>
          <a:xfrm flipH="1">
            <a:off x="5952561" y="8238021"/>
            <a:ext cx="751138"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0F6DC116-2785-6DE8-6B14-56072D231890}"/>
              </a:ext>
            </a:extLst>
          </p:cNvPr>
          <p:cNvCxnSpPr>
            <a:cxnSpLocks/>
          </p:cNvCxnSpPr>
          <p:nvPr/>
        </p:nvCxnSpPr>
        <p:spPr>
          <a:xfrm flipH="1">
            <a:off x="2939283" y="8256133"/>
            <a:ext cx="827354" cy="0"/>
          </a:xfrm>
          <a:prstGeom prst="straightConnector1">
            <a:avLst/>
          </a:prstGeom>
          <a:ln w="12700">
            <a:solidFill>
              <a:srgbClr val="ED7D3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2" name="Connector: Elbow 75">
            <a:extLst>
              <a:ext uri="{FF2B5EF4-FFF2-40B4-BE49-F238E27FC236}">
                <a16:creationId xmlns:a16="http://schemas.microsoft.com/office/drawing/2014/main" id="{25150340-D0ED-73FE-831C-576A59798C84}"/>
              </a:ext>
            </a:extLst>
          </p:cNvPr>
          <p:cNvCxnSpPr>
            <a:cxnSpLocks/>
          </p:cNvCxnSpPr>
          <p:nvPr/>
        </p:nvCxnSpPr>
        <p:spPr>
          <a:xfrm rot="10800000">
            <a:off x="9001987" y="8178231"/>
            <a:ext cx="3896042" cy="1160044"/>
          </a:xfrm>
          <a:prstGeom prst="bentConnector3">
            <a:avLst>
              <a:gd name="adj1" fmla="val 50000"/>
            </a:avLst>
          </a:prstGeom>
          <a:ln w="12700">
            <a:solidFill>
              <a:srgbClr val="ED7D31"/>
            </a:solidFill>
            <a:tailEnd type="triangle"/>
          </a:ln>
        </p:spPr>
        <p:style>
          <a:lnRef idx="1">
            <a:schemeClr val="accent1"/>
          </a:lnRef>
          <a:fillRef idx="0">
            <a:schemeClr val="accent1"/>
          </a:fillRef>
          <a:effectRef idx="0">
            <a:schemeClr val="accent1"/>
          </a:effectRef>
          <a:fontRef idx="minor">
            <a:schemeClr val="tx1"/>
          </a:fontRef>
        </p:style>
      </p:cxnSp>
      <p:grpSp>
        <p:nvGrpSpPr>
          <p:cNvPr id="303" name="Google Shape;284;p31">
            <a:extLst>
              <a:ext uri="{FF2B5EF4-FFF2-40B4-BE49-F238E27FC236}">
                <a16:creationId xmlns:a16="http://schemas.microsoft.com/office/drawing/2014/main" id="{ECD04934-0D59-C8A0-8FA0-47D793E1F6A4}"/>
              </a:ext>
            </a:extLst>
          </p:cNvPr>
          <p:cNvGrpSpPr>
            <a:grpSpLocks noChangeAspect="1"/>
          </p:cNvGrpSpPr>
          <p:nvPr/>
        </p:nvGrpSpPr>
        <p:grpSpPr>
          <a:xfrm>
            <a:off x="2676666" y="5805950"/>
            <a:ext cx="504000" cy="503999"/>
            <a:chOff x="1836887" y="5986947"/>
            <a:chExt cx="235744" cy="228600"/>
          </a:xfrm>
        </p:grpSpPr>
        <p:sp>
          <p:nvSpPr>
            <p:cNvPr id="304" name="Google Shape;285;p31">
              <a:extLst>
                <a:ext uri="{FF2B5EF4-FFF2-40B4-BE49-F238E27FC236}">
                  <a16:creationId xmlns:a16="http://schemas.microsoft.com/office/drawing/2014/main" id="{F0120984-74E3-39BB-EBF6-568F79399B86}"/>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05" name="Google Shape;286;p31">
              <a:extLst>
                <a:ext uri="{FF2B5EF4-FFF2-40B4-BE49-F238E27FC236}">
                  <a16:creationId xmlns:a16="http://schemas.microsoft.com/office/drawing/2014/main" id="{584E6952-32EB-DA90-8D12-2798FFB4E72E}"/>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a:t>
              </a:r>
              <a:endParaRPr sz="3600" dirty="0">
                <a:solidFill>
                  <a:srgbClr val="FFFFFF"/>
                </a:solidFill>
              </a:endParaRPr>
            </a:p>
          </p:txBody>
        </p:sp>
      </p:grpSp>
      <p:grpSp>
        <p:nvGrpSpPr>
          <p:cNvPr id="306" name="Google Shape;284;p31">
            <a:extLst>
              <a:ext uri="{FF2B5EF4-FFF2-40B4-BE49-F238E27FC236}">
                <a16:creationId xmlns:a16="http://schemas.microsoft.com/office/drawing/2014/main" id="{2FA47EC7-44A0-539B-D2F1-343A0CB55482}"/>
              </a:ext>
            </a:extLst>
          </p:cNvPr>
          <p:cNvGrpSpPr>
            <a:grpSpLocks noChangeAspect="1"/>
          </p:cNvGrpSpPr>
          <p:nvPr/>
        </p:nvGrpSpPr>
        <p:grpSpPr>
          <a:xfrm>
            <a:off x="5660212" y="5740982"/>
            <a:ext cx="504000" cy="503999"/>
            <a:chOff x="1836887" y="5986947"/>
            <a:chExt cx="235744" cy="228600"/>
          </a:xfrm>
        </p:grpSpPr>
        <p:sp>
          <p:nvSpPr>
            <p:cNvPr id="307" name="Google Shape;285;p31">
              <a:extLst>
                <a:ext uri="{FF2B5EF4-FFF2-40B4-BE49-F238E27FC236}">
                  <a16:creationId xmlns:a16="http://schemas.microsoft.com/office/drawing/2014/main" id="{70C7A083-0A0E-C43B-917C-B4F49060E178}"/>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08" name="Google Shape;286;p31">
              <a:extLst>
                <a:ext uri="{FF2B5EF4-FFF2-40B4-BE49-F238E27FC236}">
                  <a16:creationId xmlns:a16="http://schemas.microsoft.com/office/drawing/2014/main" id="{A8C806AB-5364-EDC7-E049-37BF21ECACFF}"/>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a:t>
              </a:r>
              <a:endParaRPr sz="3600" dirty="0">
                <a:solidFill>
                  <a:srgbClr val="FFFFFF"/>
                </a:solidFill>
              </a:endParaRPr>
            </a:p>
          </p:txBody>
        </p:sp>
      </p:grpSp>
      <p:grpSp>
        <p:nvGrpSpPr>
          <p:cNvPr id="309" name="Google Shape;284;p31">
            <a:extLst>
              <a:ext uri="{FF2B5EF4-FFF2-40B4-BE49-F238E27FC236}">
                <a16:creationId xmlns:a16="http://schemas.microsoft.com/office/drawing/2014/main" id="{469B5D8E-2796-01F9-0A52-54971C186155}"/>
              </a:ext>
            </a:extLst>
          </p:cNvPr>
          <p:cNvGrpSpPr>
            <a:grpSpLocks noChangeAspect="1"/>
          </p:cNvGrpSpPr>
          <p:nvPr/>
        </p:nvGrpSpPr>
        <p:grpSpPr>
          <a:xfrm>
            <a:off x="8778446" y="5530640"/>
            <a:ext cx="504000" cy="503999"/>
            <a:chOff x="1836887" y="5986947"/>
            <a:chExt cx="235744" cy="228600"/>
          </a:xfrm>
        </p:grpSpPr>
        <p:sp>
          <p:nvSpPr>
            <p:cNvPr id="310" name="Google Shape;285;p31">
              <a:extLst>
                <a:ext uri="{FF2B5EF4-FFF2-40B4-BE49-F238E27FC236}">
                  <a16:creationId xmlns:a16="http://schemas.microsoft.com/office/drawing/2014/main" id="{2E416115-8CCA-3AAA-5ED1-0DF068F42BF3}"/>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11" name="Google Shape;286;p31">
              <a:extLst>
                <a:ext uri="{FF2B5EF4-FFF2-40B4-BE49-F238E27FC236}">
                  <a16:creationId xmlns:a16="http://schemas.microsoft.com/office/drawing/2014/main" id="{8BD4F4E4-4BE9-F30B-E1B5-EDEE73AF5305}"/>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3</a:t>
              </a:r>
              <a:endParaRPr sz="3600" dirty="0">
                <a:solidFill>
                  <a:srgbClr val="FFFFFF"/>
                </a:solidFill>
              </a:endParaRPr>
            </a:p>
          </p:txBody>
        </p:sp>
      </p:grpSp>
      <p:grpSp>
        <p:nvGrpSpPr>
          <p:cNvPr id="312" name="Google Shape;284;p31">
            <a:extLst>
              <a:ext uri="{FF2B5EF4-FFF2-40B4-BE49-F238E27FC236}">
                <a16:creationId xmlns:a16="http://schemas.microsoft.com/office/drawing/2014/main" id="{C5FE9AB6-94D2-B5A1-8415-E238C0AA7EBB}"/>
              </a:ext>
            </a:extLst>
          </p:cNvPr>
          <p:cNvGrpSpPr>
            <a:grpSpLocks noChangeAspect="1"/>
          </p:cNvGrpSpPr>
          <p:nvPr/>
        </p:nvGrpSpPr>
        <p:grpSpPr>
          <a:xfrm>
            <a:off x="14614756" y="5502456"/>
            <a:ext cx="504000" cy="503999"/>
            <a:chOff x="1836887" y="5986947"/>
            <a:chExt cx="235744" cy="228600"/>
          </a:xfrm>
        </p:grpSpPr>
        <p:sp>
          <p:nvSpPr>
            <p:cNvPr id="313" name="Google Shape;285;p31">
              <a:extLst>
                <a:ext uri="{FF2B5EF4-FFF2-40B4-BE49-F238E27FC236}">
                  <a16:creationId xmlns:a16="http://schemas.microsoft.com/office/drawing/2014/main" id="{30A913BF-22D5-975F-BE3E-FFE3A368DA29}"/>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14" name="Google Shape;286;p31">
              <a:extLst>
                <a:ext uri="{FF2B5EF4-FFF2-40B4-BE49-F238E27FC236}">
                  <a16:creationId xmlns:a16="http://schemas.microsoft.com/office/drawing/2014/main" id="{388BE509-A61B-DC52-4D85-78BC02C04E3B}"/>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4</a:t>
              </a:r>
              <a:endParaRPr sz="3600" dirty="0">
                <a:solidFill>
                  <a:srgbClr val="FFFFFF"/>
                </a:solidFill>
              </a:endParaRPr>
            </a:p>
          </p:txBody>
        </p:sp>
      </p:grpSp>
      <p:grpSp>
        <p:nvGrpSpPr>
          <p:cNvPr id="315" name="Google Shape;284;p31">
            <a:extLst>
              <a:ext uri="{FF2B5EF4-FFF2-40B4-BE49-F238E27FC236}">
                <a16:creationId xmlns:a16="http://schemas.microsoft.com/office/drawing/2014/main" id="{67611FB1-8D79-E89A-178D-FFA3D03A3CF1}"/>
              </a:ext>
            </a:extLst>
          </p:cNvPr>
          <p:cNvGrpSpPr>
            <a:grpSpLocks noChangeAspect="1"/>
          </p:cNvGrpSpPr>
          <p:nvPr/>
        </p:nvGrpSpPr>
        <p:grpSpPr>
          <a:xfrm>
            <a:off x="20129972" y="5487404"/>
            <a:ext cx="504000" cy="503999"/>
            <a:chOff x="1836887" y="5986947"/>
            <a:chExt cx="235744" cy="228600"/>
          </a:xfrm>
        </p:grpSpPr>
        <p:sp>
          <p:nvSpPr>
            <p:cNvPr id="316" name="Google Shape;285;p31">
              <a:extLst>
                <a:ext uri="{FF2B5EF4-FFF2-40B4-BE49-F238E27FC236}">
                  <a16:creationId xmlns:a16="http://schemas.microsoft.com/office/drawing/2014/main" id="{763E43FD-1EB1-723C-8D00-12F964F7EB9C}"/>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17" name="Google Shape;286;p31">
              <a:extLst>
                <a:ext uri="{FF2B5EF4-FFF2-40B4-BE49-F238E27FC236}">
                  <a16:creationId xmlns:a16="http://schemas.microsoft.com/office/drawing/2014/main" id="{B66AD1F5-C207-0492-A1AE-32606324BEE7}"/>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5</a:t>
              </a:r>
              <a:endParaRPr sz="3600" dirty="0">
                <a:solidFill>
                  <a:srgbClr val="FFFFFF"/>
                </a:solidFill>
              </a:endParaRPr>
            </a:p>
          </p:txBody>
        </p:sp>
      </p:grpSp>
      <p:grpSp>
        <p:nvGrpSpPr>
          <p:cNvPr id="318" name="Google Shape;284;p31">
            <a:extLst>
              <a:ext uri="{FF2B5EF4-FFF2-40B4-BE49-F238E27FC236}">
                <a16:creationId xmlns:a16="http://schemas.microsoft.com/office/drawing/2014/main" id="{EC6147E8-1EC1-B7E3-51B1-BB0B8D205D55}"/>
              </a:ext>
            </a:extLst>
          </p:cNvPr>
          <p:cNvGrpSpPr>
            <a:grpSpLocks noChangeAspect="1"/>
          </p:cNvGrpSpPr>
          <p:nvPr/>
        </p:nvGrpSpPr>
        <p:grpSpPr>
          <a:xfrm>
            <a:off x="14629596" y="6739678"/>
            <a:ext cx="504000" cy="503999"/>
            <a:chOff x="1836887" y="5986947"/>
            <a:chExt cx="235744" cy="228600"/>
          </a:xfrm>
        </p:grpSpPr>
        <p:sp>
          <p:nvSpPr>
            <p:cNvPr id="319" name="Google Shape;285;p31">
              <a:extLst>
                <a:ext uri="{FF2B5EF4-FFF2-40B4-BE49-F238E27FC236}">
                  <a16:creationId xmlns:a16="http://schemas.microsoft.com/office/drawing/2014/main" id="{E41C40BD-DFCB-D286-2F78-E1FCEE581382}"/>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20" name="Google Shape;286;p31">
              <a:extLst>
                <a:ext uri="{FF2B5EF4-FFF2-40B4-BE49-F238E27FC236}">
                  <a16:creationId xmlns:a16="http://schemas.microsoft.com/office/drawing/2014/main" id="{631CE315-106D-4E47-E1C1-F32AA49DC193}"/>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6</a:t>
              </a:r>
              <a:endParaRPr sz="3600" dirty="0">
                <a:solidFill>
                  <a:srgbClr val="FFFFFF"/>
                </a:solidFill>
              </a:endParaRPr>
            </a:p>
          </p:txBody>
        </p:sp>
      </p:grpSp>
      <p:grpSp>
        <p:nvGrpSpPr>
          <p:cNvPr id="321" name="Google Shape;284;p31">
            <a:extLst>
              <a:ext uri="{FF2B5EF4-FFF2-40B4-BE49-F238E27FC236}">
                <a16:creationId xmlns:a16="http://schemas.microsoft.com/office/drawing/2014/main" id="{94238114-8B8E-F1E9-EEEF-0940A757D827}"/>
              </a:ext>
            </a:extLst>
          </p:cNvPr>
          <p:cNvGrpSpPr>
            <a:grpSpLocks noChangeAspect="1"/>
          </p:cNvGrpSpPr>
          <p:nvPr/>
        </p:nvGrpSpPr>
        <p:grpSpPr>
          <a:xfrm>
            <a:off x="20126108" y="7778338"/>
            <a:ext cx="504000" cy="503999"/>
            <a:chOff x="1836887" y="5986947"/>
            <a:chExt cx="235744" cy="228600"/>
          </a:xfrm>
        </p:grpSpPr>
        <p:sp>
          <p:nvSpPr>
            <p:cNvPr id="322" name="Google Shape;285;p31">
              <a:extLst>
                <a:ext uri="{FF2B5EF4-FFF2-40B4-BE49-F238E27FC236}">
                  <a16:creationId xmlns:a16="http://schemas.microsoft.com/office/drawing/2014/main" id="{39C73447-3A4E-A82F-230F-BA1FC92D8BC0}"/>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23" name="Google Shape;286;p31">
              <a:extLst>
                <a:ext uri="{FF2B5EF4-FFF2-40B4-BE49-F238E27FC236}">
                  <a16:creationId xmlns:a16="http://schemas.microsoft.com/office/drawing/2014/main" id="{2E0CDBAD-7964-B805-4AC5-CCF0ECF34384}"/>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8</a:t>
              </a:r>
              <a:endParaRPr sz="3600" dirty="0">
                <a:solidFill>
                  <a:srgbClr val="FFFFFF"/>
                </a:solidFill>
              </a:endParaRPr>
            </a:p>
          </p:txBody>
        </p:sp>
      </p:grpSp>
      <p:grpSp>
        <p:nvGrpSpPr>
          <p:cNvPr id="324" name="Google Shape;284;p31">
            <a:extLst>
              <a:ext uri="{FF2B5EF4-FFF2-40B4-BE49-F238E27FC236}">
                <a16:creationId xmlns:a16="http://schemas.microsoft.com/office/drawing/2014/main" id="{2BE9107D-0A7B-A0E8-FD01-C517C1F4F2D6}"/>
              </a:ext>
            </a:extLst>
          </p:cNvPr>
          <p:cNvGrpSpPr>
            <a:grpSpLocks noChangeAspect="1"/>
          </p:cNvGrpSpPr>
          <p:nvPr/>
        </p:nvGrpSpPr>
        <p:grpSpPr>
          <a:xfrm>
            <a:off x="14640880" y="7686190"/>
            <a:ext cx="504000" cy="503999"/>
            <a:chOff x="1836887" y="5986947"/>
            <a:chExt cx="235744" cy="228600"/>
          </a:xfrm>
        </p:grpSpPr>
        <p:sp>
          <p:nvSpPr>
            <p:cNvPr id="325" name="Google Shape;285;p31">
              <a:extLst>
                <a:ext uri="{FF2B5EF4-FFF2-40B4-BE49-F238E27FC236}">
                  <a16:creationId xmlns:a16="http://schemas.microsoft.com/office/drawing/2014/main" id="{1D900B9E-95D0-2472-1007-50C0700BD56D}"/>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26" name="Google Shape;286;p31">
              <a:extLst>
                <a:ext uri="{FF2B5EF4-FFF2-40B4-BE49-F238E27FC236}">
                  <a16:creationId xmlns:a16="http://schemas.microsoft.com/office/drawing/2014/main" id="{1099E23B-34FE-3500-2A84-838F3F99FDEE}"/>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7</a:t>
              </a:r>
              <a:endParaRPr sz="3600" dirty="0">
                <a:solidFill>
                  <a:srgbClr val="FFFFFF"/>
                </a:solidFill>
              </a:endParaRPr>
            </a:p>
          </p:txBody>
        </p:sp>
      </p:grpSp>
      <p:grpSp>
        <p:nvGrpSpPr>
          <p:cNvPr id="327" name="Google Shape;284;p31">
            <a:extLst>
              <a:ext uri="{FF2B5EF4-FFF2-40B4-BE49-F238E27FC236}">
                <a16:creationId xmlns:a16="http://schemas.microsoft.com/office/drawing/2014/main" id="{8351B1E6-1C98-8F3C-B699-B76E9C6E0D22}"/>
              </a:ext>
            </a:extLst>
          </p:cNvPr>
          <p:cNvGrpSpPr>
            <a:grpSpLocks noChangeAspect="1"/>
          </p:cNvGrpSpPr>
          <p:nvPr/>
        </p:nvGrpSpPr>
        <p:grpSpPr>
          <a:xfrm>
            <a:off x="14666752" y="8721350"/>
            <a:ext cx="504000" cy="503999"/>
            <a:chOff x="1836887" y="5986947"/>
            <a:chExt cx="235744" cy="228600"/>
          </a:xfrm>
        </p:grpSpPr>
        <p:sp>
          <p:nvSpPr>
            <p:cNvPr id="328" name="Google Shape;285;p31">
              <a:extLst>
                <a:ext uri="{FF2B5EF4-FFF2-40B4-BE49-F238E27FC236}">
                  <a16:creationId xmlns:a16="http://schemas.microsoft.com/office/drawing/2014/main" id="{28F50AFB-0FA2-386E-606C-1B3D7BCFB308}"/>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29" name="Google Shape;286;p31">
              <a:extLst>
                <a:ext uri="{FF2B5EF4-FFF2-40B4-BE49-F238E27FC236}">
                  <a16:creationId xmlns:a16="http://schemas.microsoft.com/office/drawing/2014/main" id="{D0A96A44-2260-995E-510D-6045DFF1E100}"/>
                </a:ext>
              </a:extLst>
            </p:cNvPr>
            <p:cNvSpPr txBox="1"/>
            <p:nvPr/>
          </p:nvSpPr>
          <p:spPr>
            <a:xfrm>
              <a:off x="1891189" y="6026329"/>
              <a:ext cx="136800" cy="153559"/>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9</a:t>
              </a:r>
              <a:endParaRPr sz="3600" dirty="0">
                <a:solidFill>
                  <a:srgbClr val="FFFFFF"/>
                </a:solidFill>
              </a:endParaRPr>
            </a:p>
          </p:txBody>
        </p:sp>
      </p:grpSp>
      <p:grpSp>
        <p:nvGrpSpPr>
          <p:cNvPr id="330" name="Google Shape;284;p31">
            <a:extLst>
              <a:ext uri="{FF2B5EF4-FFF2-40B4-BE49-F238E27FC236}">
                <a16:creationId xmlns:a16="http://schemas.microsoft.com/office/drawing/2014/main" id="{7865C69C-173A-00DF-1F81-130686187C65}"/>
              </a:ext>
            </a:extLst>
          </p:cNvPr>
          <p:cNvGrpSpPr>
            <a:grpSpLocks noChangeAspect="1"/>
          </p:cNvGrpSpPr>
          <p:nvPr/>
        </p:nvGrpSpPr>
        <p:grpSpPr>
          <a:xfrm>
            <a:off x="8793616" y="7350047"/>
            <a:ext cx="504000" cy="504000"/>
            <a:chOff x="1836887" y="5986947"/>
            <a:chExt cx="235744" cy="228600"/>
          </a:xfrm>
        </p:grpSpPr>
        <p:sp>
          <p:nvSpPr>
            <p:cNvPr id="331" name="Google Shape;285;p31">
              <a:extLst>
                <a:ext uri="{FF2B5EF4-FFF2-40B4-BE49-F238E27FC236}">
                  <a16:creationId xmlns:a16="http://schemas.microsoft.com/office/drawing/2014/main" id="{9DF45643-DD26-2683-5DB4-AECAA2E86815}"/>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32" name="Google Shape;286;p31">
              <a:extLst>
                <a:ext uri="{FF2B5EF4-FFF2-40B4-BE49-F238E27FC236}">
                  <a16:creationId xmlns:a16="http://schemas.microsoft.com/office/drawing/2014/main" id="{A4C9EBD1-074D-B740-4460-169E2597EC5D}"/>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10</a:t>
              </a:r>
              <a:endParaRPr sz="3600" dirty="0">
                <a:solidFill>
                  <a:srgbClr val="FFFFFF"/>
                </a:solidFill>
              </a:endParaRPr>
            </a:p>
          </p:txBody>
        </p:sp>
      </p:grpSp>
      <p:grpSp>
        <p:nvGrpSpPr>
          <p:cNvPr id="333" name="Google Shape;284;p31">
            <a:extLst>
              <a:ext uri="{FF2B5EF4-FFF2-40B4-BE49-F238E27FC236}">
                <a16:creationId xmlns:a16="http://schemas.microsoft.com/office/drawing/2014/main" id="{95C9B01B-C03A-9B57-E5CD-4670AE2A5C17}"/>
              </a:ext>
            </a:extLst>
          </p:cNvPr>
          <p:cNvGrpSpPr>
            <a:grpSpLocks noChangeAspect="1"/>
          </p:cNvGrpSpPr>
          <p:nvPr/>
        </p:nvGrpSpPr>
        <p:grpSpPr>
          <a:xfrm>
            <a:off x="5658596" y="7397989"/>
            <a:ext cx="504000" cy="504000"/>
            <a:chOff x="1836887" y="5986947"/>
            <a:chExt cx="235744" cy="228600"/>
          </a:xfrm>
        </p:grpSpPr>
        <p:sp>
          <p:nvSpPr>
            <p:cNvPr id="334" name="Google Shape;285;p31">
              <a:extLst>
                <a:ext uri="{FF2B5EF4-FFF2-40B4-BE49-F238E27FC236}">
                  <a16:creationId xmlns:a16="http://schemas.microsoft.com/office/drawing/2014/main" id="{6421B61A-1910-083B-CA93-57C3B1432979}"/>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35" name="Google Shape;286;p31">
              <a:extLst>
                <a:ext uri="{FF2B5EF4-FFF2-40B4-BE49-F238E27FC236}">
                  <a16:creationId xmlns:a16="http://schemas.microsoft.com/office/drawing/2014/main" id="{AB88CF46-7539-C850-28A2-9DD0FA094727}"/>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11</a:t>
              </a:r>
              <a:endParaRPr sz="3600" dirty="0">
                <a:solidFill>
                  <a:srgbClr val="FFFFFF"/>
                </a:solidFill>
              </a:endParaRPr>
            </a:p>
          </p:txBody>
        </p:sp>
      </p:grpSp>
      <p:grpSp>
        <p:nvGrpSpPr>
          <p:cNvPr id="336" name="Google Shape;284;p31">
            <a:extLst>
              <a:ext uri="{FF2B5EF4-FFF2-40B4-BE49-F238E27FC236}">
                <a16:creationId xmlns:a16="http://schemas.microsoft.com/office/drawing/2014/main" id="{B29A5C30-7D2E-8B83-FE91-C35D696CAC36}"/>
              </a:ext>
            </a:extLst>
          </p:cNvPr>
          <p:cNvGrpSpPr>
            <a:grpSpLocks noChangeAspect="1"/>
          </p:cNvGrpSpPr>
          <p:nvPr/>
        </p:nvGrpSpPr>
        <p:grpSpPr>
          <a:xfrm>
            <a:off x="2691258" y="7202681"/>
            <a:ext cx="504000" cy="504000"/>
            <a:chOff x="1836887" y="5986947"/>
            <a:chExt cx="235744" cy="228600"/>
          </a:xfrm>
        </p:grpSpPr>
        <p:sp>
          <p:nvSpPr>
            <p:cNvPr id="337" name="Google Shape;285;p31">
              <a:extLst>
                <a:ext uri="{FF2B5EF4-FFF2-40B4-BE49-F238E27FC236}">
                  <a16:creationId xmlns:a16="http://schemas.microsoft.com/office/drawing/2014/main" id="{207EFBA4-A46C-35A9-64FE-BD7F736F6AFF}"/>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38" name="Google Shape;286;p31">
              <a:extLst>
                <a:ext uri="{FF2B5EF4-FFF2-40B4-BE49-F238E27FC236}">
                  <a16:creationId xmlns:a16="http://schemas.microsoft.com/office/drawing/2014/main" id="{8BCF1785-64E1-E7C3-5B2F-9624AA6A1F01}"/>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12</a:t>
              </a:r>
              <a:endParaRPr sz="3600" dirty="0">
                <a:solidFill>
                  <a:srgbClr val="FFFFFF"/>
                </a:solidFill>
              </a:endParaRPr>
            </a:p>
          </p:txBody>
        </p:sp>
      </p:grpSp>
      <p:grpSp>
        <p:nvGrpSpPr>
          <p:cNvPr id="339" name="Google Shape;284;p31">
            <a:extLst>
              <a:ext uri="{FF2B5EF4-FFF2-40B4-BE49-F238E27FC236}">
                <a16:creationId xmlns:a16="http://schemas.microsoft.com/office/drawing/2014/main" id="{2525864A-F25F-61F0-7899-AB6FBD6F7DA0}"/>
              </a:ext>
            </a:extLst>
          </p:cNvPr>
          <p:cNvGrpSpPr>
            <a:grpSpLocks noChangeAspect="1"/>
          </p:cNvGrpSpPr>
          <p:nvPr/>
        </p:nvGrpSpPr>
        <p:grpSpPr>
          <a:xfrm>
            <a:off x="2691258" y="9491193"/>
            <a:ext cx="504000" cy="504000"/>
            <a:chOff x="1836887" y="5986947"/>
            <a:chExt cx="235744" cy="228600"/>
          </a:xfrm>
        </p:grpSpPr>
        <p:sp>
          <p:nvSpPr>
            <p:cNvPr id="340" name="Google Shape;285;p31">
              <a:extLst>
                <a:ext uri="{FF2B5EF4-FFF2-40B4-BE49-F238E27FC236}">
                  <a16:creationId xmlns:a16="http://schemas.microsoft.com/office/drawing/2014/main" id="{F2CA4930-137F-DA42-E629-064F120E21B8}"/>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41" name="Google Shape;286;p31">
              <a:extLst>
                <a:ext uri="{FF2B5EF4-FFF2-40B4-BE49-F238E27FC236}">
                  <a16:creationId xmlns:a16="http://schemas.microsoft.com/office/drawing/2014/main" id="{80EDB8DC-395D-A5AA-7AE3-B45122DEA4E8}"/>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13</a:t>
              </a:r>
              <a:endParaRPr sz="3600" dirty="0">
                <a:solidFill>
                  <a:srgbClr val="FFFFFF"/>
                </a:solidFill>
              </a:endParaRPr>
            </a:p>
          </p:txBody>
        </p:sp>
      </p:grpSp>
      <p:grpSp>
        <p:nvGrpSpPr>
          <p:cNvPr id="342" name="Google Shape;284;p31">
            <a:extLst>
              <a:ext uri="{FF2B5EF4-FFF2-40B4-BE49-F238E27FC236}">
                <a16:creationId xmlns:a16="http://schemas.microsoft.com/office/drawing/2014/main" id="{4B3F23AA-6A75-8DD4-2205-B0B9A17882A0}"/>
              </a:ext>
            </a:extLst>
          </p:cNvPr>
          <p:cNvGrpSpPr>
            <a:grpSpLocks noChangeAspect="1"/>
          </p:cNvGrpSpPr>
          <p:nvPr/>
        </p:nvGrpSpPr>
        <p:grpSpPr>
          <a:xfrm>
            <a:off x="5683084" y="9452579"/>
            <a:ext cx="504000" cy="504000"/>
            <a:chOff x="1836887" y="5986947"/>
            <a:chExt cx="235744" cy="228600"/>
          </a:xfrm>
        </p:grpSpPr>
        <p:sp>
          <p:nvSpPr>
            <p:cNvPr id="343" name="Google Shape;285;p31">
              <a:extLst>
                <a:ext uri="{FF2B5EF4-FFF2-40B4-BE49-F238E27FC236}">
                  <a16:creationId xmlns:a16="http://schemas.microsoft.com/office/drawing/2014/main" id="{164543F7-A081-B738-2EDD-2FD8939C17A2}"/>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44" name="Google Shape;286;p31">
              <a:extLst>
                <a:ext uri="{FF2B5EF4-FFF2-40B4-BE49-F238E27FC236}">
                  <a16:creationId xmlns:a16="http://schemas.microsoft.com/office/drawing/2014/main" id="{590C7AFB-24AC-339A-21FC-5506A0152735}"/>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14</a:t>
              </a:r>
              <a:endParaRPr sz="3600" dirty="0">
                <a:solidFill>
                  <a:srgbClr val="FFFFFF"/>
                </a:solidFill>
              </a:endParaRPr>
            </a:p>
          </p:txBody>
        </p:sp>
      </p:grpSp>
      <p:grpSp>
        <p:nvGrpSpPr>
          <p:cNvPr id="345" name="Google Shape;284;p31">
            <a:extLst>
              <a:ext uri="{FF2B5EF4-FFF2-40B4-BE49-F238E27FC236}">
                <a16:creationId xmlns:a16="http://schemas.microsoft.com/office/drawing/2014/main" id="{8A87DB84-1827-0643-EEA5-08D07D16D5AB}"/>
              </a:ext>
            </a:extLst>
          </p:cNvPr>
          <p:cNvGrpSpPr>
            <a:grpSpLocks noChangeAspect="1"/>
          </p:cNvGrpSpPr>
          <p:nvPr/>
        </p:nvGrpSpPr>
        <p:grpSpPr>
          <a:xfrm>
            <a:off x="8802774" y="9130597"/>
            <a:ext cx="504000" cy="504000"/>
            <a:chOff x="1836887" y="5986947"/>
            <a:chExt cx="235744" cy="228600"/>
          </a:xfrm>
        </p:grpSpPr>
        <p:sp>
          <p:nvSpPr>
            <p:cNvPr id="346" name="Google Shape;285;p31">
              <a:extLst>
                <a:ext uri="{FF2B5EF4-FFF2-40B4-BE49-F238E27FC236}">
                  <a16:creationId xmlns:a16="http://schemas.microsoft.com/office/drawing/2014/main" id="{BEBE0DAC-3502-1CFF-1D5C-2F54A7848539}"/>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47" name="Google Shape;286;p31">
              <a:extLst>
                <a:ext uri="{FF2B5EF4-FFF2-40B4-BE49-F238E27FC236}">
                  <a16:creationId xmlns:a16="http://schemas.microsoft.com/office/drawing/2014/main" id="{74B06AF1-452E-DE64-D20E-24C24ED7E36B}"/>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15</a:t>
              </a:r>
              <a:endParaRPr sz="3600" dirty="0">
                <a:solidFill>
                  <a:srgbClr val="FFFFFF"/>
                </a:solidFill>
              </a:endParaRPr>
            </a:p>
          </p:txBody>
        </p:sp>
      </p:grpSp>
      <p:grpSp>
        <p:nvGrpSpPr>
          <p:cNvPr id="348" name="Google Shape;284;p31">
            <a:extLst>
              <a:ext uri="{FF2B5EF4-FFF2-40B4-BE49-F238E27FC236}">
                <a16:creationId xmlns:a16="http://schemas.microsoft.com/office/drawing/2014/main" id="{3CE1807A-82AF-82F7-64BB-636BDF67E663}"/>
              </a:ext>
            </a:extLst>
          </p:cNvPr>
          <p:cNvGrpSpPr>
            <a:grpSpLocks noChangeAspect="1"/>
          </p:cNvGrpSpPr>
          <p:nvPr/>
        </p:nvGrpSpPr>
        <p:grpSpPr>
          <a:xfrm>
            <a:off x="11750176" y="9428111"/>
            <a:ext cx="504000" cy="504000"/>
            <a:chOff x="1836887" y="5986947"/>
            <a:chExt cx="235744" cy="228600"/>
          </a:xfrm>
        </p:grpSpPr>
        <p:sp>
          <p:nvSpPr>
            <p:cNvPr id="349" name="Google Shape;285;p31">
              <a:extLst>
                <a:ext uri="{FF2B5EF4-FFF2-40B4-BE49-F238E27FC236}">
                  <a16:creationId xmlns:a16="http://schemas.microsoft.com/office/drawing/2014/main" id="{A27E70C5-999A-0B0C-2C57-2E9E3963759C}"/>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50" name="Google Shape;286;p31">
              <a:extLst>
                <a:ext uri="{FF2B5EF4-FFF2-40B4-BE49-F238E27FC236}">
                  <a16:creationId xmlns:a16="http://schemas.microsoft.com/office/drawing/2014/main" id="{B9E3274B-63E3-4989-4C59-212300B7EB16}"/>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16</a:t>
              </a:r>
              <a:endParaRPr sz="3600" dirty="0">
                <a:solidFill>
                  <a:srgbClr val="FFFFFF"/>
                </a:solidFill>
              </a:endParaRPr>
            </a:p>
          </p:txBody>
        </p:sp>
      </p:grpSp>
      <p:grpSp>
        <p:nvGrpSpPr>
          <p:cNvPr id="351" name="Google Shape;284;p31">
            <a:extLst>
              <a:ext uri="{FF2B5EF4-FFF2-40B4-BE49-F238E27FC236}">
                <a16:creationId xmlns:a16="http://schemas.microsoft.com/office/drawing/2014/main" id="{2DFD3778-22C9-FA48-B9DC-63A63F21E033}"/>
              </a:ext>
            </a:extLst>
          </p:cNvPr>
          <p:cNvGrpSpPr>
            <a:grpSpLocks noChangeAspect="1"/>
          </p:cNvGrpSpPr>
          <p:nvPr/>
        </p:nvGrpSpPr>
        <p:grpSpPr>
          <a:xfrm>
            <a:off x="14625080" y="9832019"/>
            <a:ext cx="504000" cy="504000"/>
            <a:chOff x="1836887" y="5986947"/>
            <a:chExt cx="235744" cy="228600"/>
          </a:xfrm>
        </p:grpSpPr>
        <p:sp>
          <p:nvSpPr>
            <p:cNvPr id="352" name="Google Shape;285;p31">
              <a:extLst>
                <a:ext uri="{FF2B5EF4-FFF2-40B4-BE49-F238E27FC236}">
                  <a16:creationId xmlns:a16="http://schemas.microsoft.com/office/drawing/2014/main" id="{AC4FABEB-0F8F-9388-340D-F74FFBA20D6B}"/>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53" name="Google Shape;286;p31">
              <a:extLst>
                <a:ext uri="{FF2B5EF4-FFF2-40B4-BE49-F238E27FC236}">
                  <a16:creationId xmlns:a16="http://schemas.microsoft.com/office/drawing/2014/main" id="{96AD6A7A-B118-BAFE-3C4D-E23949B87390}"/>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17</a:t>
              </a:r>
              <a:endParaRPr sz="3600" dirty="0">
                <a:solidFill>
                  <a:srgbClr val="FFFFFF"/>
                </a:solidFill>
              </a:endParaRPr>
            </a:p>
          </p:txBody>
        </p:sp>
      </p:grpSp>
      <p:grpSp>
        <p:nvGrpSpPr>
          <p:cNvPr id="354" name="Google Shape;284;p31">
            <a:extLst>
              <a:ext uri="{FF2B5EF4-FFF2-40B4-BE49-F238E27FC236}">
                <a16:creationId xmlns:a16="http://schemas.microsoft.com/office/drawing/2014/main" id="{6C6F2D83-DB6E-7BB3-A3D4-84FEABBD18AB}"/>
              </a:ext>
            </a:extLst>
          </p:cNvPr>
          <p:cNvGrpSpPr>
            <a:grpSpLocks noChangeAspect="1"/>
          </p:cNvGrpSpPr>
          <p:nvPr/>
        </p:nvGrpSpPr>
        <p:grpSpPr>
          <a:xfrm>
            <a:off x="17424742" y="9583539"/>
            <a:ext cx="504000" cy="504000"/>
            <a:chOff x="1836887" y="5986947"/>
            <a:chExt cx="235744" cy="228600"/>
          </a:xfrm>
        </p:grpSpPr>
        <p:sp>
          <p:nvSpPr>
            <p:cNvPr id="355" name="Google Shape;285;p31">
              <a:extLst>
                <a:ext uri="{FF2B5EF4-FFF2-40B4-BE49-F238E27FC236}">
                  <a16:creationId xmlns:a16="http://schemas.microsoft.com/office/drawing/2014/main" id="{D4E7F380-38E1-899D-417A-69EE399F3883}"/>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56" name="Google Shape;286;p31">
              <a:extLst>
                <a:ext uri="{FF2B5EF4-FFF2-40B4-BE49-F238E27FC236}">
                  <a16:creationId xmlns:a16="http://schemas.microsoft.com/office/drawing/2014/main" id="{C55AC9D8-BE11-DEFE-2C61-F7401A69D2DA}"/>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18</a:t>
              </a:r>
              <a:endParaRPr sz="3600" dirty="0">
                <a:solidFill>
                  <a:srgbClr val="FFFFFF"/>
                </a:solidFill>
              </a:endParaRPr>
            </a:p>
          </p:txBody>
        </p:sp>
      </p:grpSp>
      <p:grpSp>
        <p:nvGrpSpPr>
          <p:cNvPr id="357" name="Google Shape;284;p31">
            <a:extLst>
              <a:ext uri="{FF2B5EF4-FFF2-40B4-BE49-F238E27FC236}">
                <a16:creationId xmlns:a16="http://schemas.microsoft.com/office/drawing/2014/main" id="{7B4FB645-522E-0231-103C-C24B1AC4C2C1}"/>
              </a:ext>
            </a:extLst>
          </p:cNvPr>
          <p:cNvGrpSpPr>
            <a:grpSpLocks noChangeAspect="1"/>
          </p:cNvGrpSpPr>
          <p:nvPr/>
        </p:nvGrpSpPr>
        <p:grpSpPr>
          <a:xfrm>
            <a:off x="20052890" y="9555977"/>
            <a:ext cx="504000" cy="504000"/>
            <a:chOff x="1836887" y="5986947"/>
            <a:chExt cx="235744" cy="228600"/>
          </a:xfrm>
        </p:grpSpPr>
        <p:sp>
          <p:nvSpPr>
            <p:cNvPr id="358" name="Google Shape;285;p31">
              <a:extLst>
                <a:ext uri="{FF2B5EF4-FFF2-40B4-BE49-F238E27FC236}">
                  <a16:creationId xmlns:a16="http://schemas.microsoft.com/office/drawing/2014/main" id="{1FD77272-F05F-DF2D-098F-CA03A3B4BEEA}"/>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59" name="Google Shape;286;p31">
              <a:extLst>
                <a:ext uri="{FF2B5EF4-FFF2-40B4-BE49-F238E27FC236}">
                  <a16:creationId xmlns:a16="http://schemas.microsoft.com/office/drawing/2014/main" id="{4C59E661-CC83-317F-CC6A-1A1557C51115}"/>
                </a:ext>
              </a:extLst>
            </p:cNvPr>
            <p:cNvSpPr txBox="1"/>
            <p:nvPr/>
          </p:nvSpPr>
          <p:spPr>
            <a:xfrm>
              <a:off x="1891189" y="6026329"/>
              <a:ext cx="136800"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19</a:t>
              </a:r>
              <a:endParaRPr sz="3600" dirty="0">
                <a:solidFill>
                  <a:srgbClr val="FFFFFF"/>
                </a:solidFill>
              </a:endParaRPr>
            </a:p>
          </p:txBody>
        </p:sp>
      </p:grpSp>
      <p:grpSp>
        <p:nvGrpSpPr>
          <p:cNvPr id="360" name="Google Shape;284;p31">
            <a:extLst>
              <a:ext uri="{FF2B5EF4-FFF2-40B4-BE49-F238E27FC236}">
                <a16:creationId xmlns:a16="http://schemas.microsoft.com/office/drawing/2014/main" id="{A63C8A03-8F20-14A3-E7DD-EF9AE8B46361}"/>
              </a:ext>
            </a:extLst>
          </p:cNvPr>
          <p:cNvGrpSpPr>
            <a:grpSpLocks noChangeAspect="1"/>
          </p:cNvGrpSpPr>
          <p:nvPr/>
        </p:nvGrpSpPr>
        <p:grpSpPr>
          <a:xfrm>
            <a:off x="23032468" y="9514938"/>
            <a:ext cx="504000" cy="504000"/>
            <a:chOff x="1836887" y="5986947"/>
            <a:chExt cx="235744" cy="228600"/>
          </a:xfrm>
        </p:grpSpPr>
        <p:sp>
          <p:nvSpPr>
            <p:cNvPr id="361" name="Google Shape;285;p31">
              <a:extLst>
                <a:ext uri="{FF2B5EF4-FFF2-40B4-BE49-F238E27FC236}">
                  <a16:creationId xmlns:a16="http://schemas.microsoft.com/office/drawing/2014/main" id="{D8DEAA6B-798E-A5F8-44EA-847040C5FE08}"/>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62" name="Google Shape;286;p31">
              <a:extLst>
                <a:ext uri="{FF2B5EF4-FFF2-40B4-BE49-F238E27FC236}">
                  <a16:creationId xmlns:a16="http://schemas.microsoft.com/office/drawing/2014/main" id="{F33F842A-59EE-A382-A434-B6255AE54041}"/>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20</a:t>
              </a:r>
              <a:endParaRPr sz="3600" dirty="0">
                <a:solidFill>
                  <a:srgbClr val="FFFFFF"/>
                </a:solidFill>
              </a:endParaRPr>
            </a:p>
          </p:txBody>
        </p:sp>
      </p:grpSp>
      <p:grpSp>
        <p:nvGrpSpPr>
          <p:cNvPr id="363" name="Google Shape;284;p31">
            <a:extLst>
              <a:ext uri="{FF2B5EF4-FFF2-40B4-BE49-F238E27FC236}">
                <a16:creationId xmlns:a16="http://schemas.microsoft.com/office/drawing/2014/main" id="{C42BAB19-0C3F-CF53-731D-35652B61168E}"/>
              </a:ext>
            </a:extLst>
          </p:cNvPr>
          <p:cNvGrpSpPr>
            <a:grpSpLocks noChangeAspect="1"/>
          </p:cNvGrpSpPr>
          <p:nvPr/>
        </p:nvGrpSpPr>
        <p:grpSpPr>
          <a:xfrm>
            <a:off x="20090500" y="11250638"/>
            <a:ext cx="504000" cy="504000"/>
            <a:chOff x="1836887" y="5986947"/>
            <a:chExt cx="235744" cy="228600"/>
          </a:xfrm>
        </p:grpSpPr>
        <p:sp>
          <p:nvSpPr>
            <p:cNvPr id="364" name="Google Shape;285;p31">
              <a:extLst>
                <a:ext uri="{FF2B5EF4-FFF2-40B4-BE49-F238E27FC236}">
                  <a16:creationId xmlns:a16="http://schemas.microsoft.com/office/drawing/2014/main" id="{0F161BBF-72CC-05AE-9AAD-FB95EB6B2033}"/>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65" name="Google Shape;286;p31">
              <a:extLst>
                <a:ext uri="{FF2B5EF4-FFF2-40B4-BE49-F238E27FC236}">
                  <a16:creationId xmlns:a16="http://schemas.microsoft.com/office/drawing/2014/main" id="{8CA11162-357A-1DC2-8CE5-61D96CECFDC1}"/>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21</a:t>
              </a:r>
              <a:endParaRPr sz="3600" dirty="0">
                <a:solidFill>
                  <a:srgbClr val="FFFFFF"/>
                </a:solidFill>
              </a:endParaRPr>
            </a:p>
          </p:txBody>
        </p:sp>
      </p:grpSp>
      <p:grpSp>
        <p:nvGrpSpPr>
          <p:cNvPr id="366" name="Google Shape;284;p31">
            <a:extLst>
              <a:ext uri="{FF2B5EF4-FFF2-40B4-BE49-F238E27FC236}">
                <a16:creationId xmlns:a16="http://schemas.microsoft.com/office/drawing/2014/main" id="{BACC40BA-8848-8221-7C53-50A2A083DDD5}"/>
              </a:ext>
            </a:extLst>
          </p:cNvPr>
          <p:cNvGrpSpPr>
            <a:grpSpLocks noChangeAspect="1"/>
          </p:cNvGrpSpPr>
          <p:nvPr/>
        </p:nvGrpSpPr>
        <p:grpSpPr>
          <a:xfrm>
            <a:off x="17424742" y="11258930"/>
            <a:ext cx="504000" cy="504000"/>
            <a:chOff x="1836887" y="5986947"/>
            <a:chExt cx="235744" cy="228600"/>
          </a:xfrm>
        </p:grpSpPr>
        <p:sp>
          <p:nvSpPr>
            <p:cNvPr id="367" name="Google Shape;285;p31">
              <a:extLst>
                <a:ext uri="{FF2B5EF4-FFF2-40B4-BE49-F238E27FC236}">
                  <a16:creationId xmlns:a16="http://schemas.microsoft.com/office/drawing/2014/main" id="{6B6DD8EB-5F27-D36A-ECAF-CAEF91105357}"/>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68" name="Google Shape;286;p31">
              <a:extLst>
                <a:ext uri="{FF2B5EF4-FFF2-40B4-BE49-F238E27FC236}">
                  <a16:creationId xmlns:a16="http://schemas.microsoft.com/office/drawing/2014/main" id="{39376D32-F1A3-1AD8-6756-340E17A479B7}"/>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22</a:t>
              </a:r>
              <a:endParaRPr sz="3600" dirty="0">
                <a:solidFill>
                  <a:srgbClr val="FFFFFF"/>
                </a:solidFill>
              </a:endParaRPr>
            </a:p>
          </p:txBody>
        </p:sp>
      </p:grpSp>
      <p:grpSp>
        <p:nvGrpSpPr>
          <p:cNvPr id="369" name="Google Shape;284;p31">
            <a:extLst>
              <a:ext uri="{FF2B5EF4-FFF2-40B4-BE49-F238E27FC236}">
                <a16:creationId xmlns:a16="http://schemas.microsoft.com/office/drawing/2014/main" id="{51D2BB52-4013-C50B-BA1B-3723B1290DCF}"/>
              </a:ext>
            </a:extLst>
          </p:cNvPr>
          <p:cNvGrpSpPr>
            <a:grpSpLocks noChangeAspect="1"/>
          </p:cNvGrpSpPr>
          <p:nvPr/>
        </p:nvGrpSpPr>
        <p:grpSpPr>
          <a:xfrm>
            <a:off x="14595960" y="11307568"/>
            <a:ext cx="504000" cy="504000"/>
            <a:chOff x="1836887" y="5986947"/>
            <a:chExt cx="235744" cy="228600"/>
          </a:xfrm>
        </p:grpSpPr>
        <p:sp>
          <p:nvSpPr>
            <p:cNvPr id="370" name="Google Shape;285;p31">
              <a:extLst>
                <a:ext uri="{FF2B5EF4-FFF2-40B4-BE49-F238E27FC236}">
                  <a16:creationId xmlns:a16="http://schemas.microsoft.com/office/drawing/2014/main" id="{89E9C68B-8EA6-4060-70C3-DFE2C8DB98CF}"/>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71" name="Google Shape;286;p31">
              <a:extLst>
                <a:ext uri="{FF2B5EF4-FFF2-40B4-BE49-F238E27FC236}">
                  <a16:creationId xmlns:a16="http://schemas.microsoft.com/office/drawing/2014/main" id="{F61E6E43-9AF2-8A91-92CE-D38E528DC945}"/>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23</a:t>
              </a:r>
              <a:endParaRPr sz="3600" dirty="0">
                <a:solidFill>
                  <a:srgbClr val="FFFFFF"/>
                </a:solidFill>
              </a:endParaRPr>
            </a:p>
          </p:txBody>
        </p:sp>
      </p:grpSp>
      <p:grpSp>
        <p:nvGrpSpPr>
          <p:cNvPr id="372" name="Google Shape;284;p31">
            <a:extLst>
              <a:ext uri="{FF2B5EF4-FFF2-40B4-BE49-F238E27FC236}">
                <a16:creationId xmlns:a16="http://schemas.microsoft.com/office/drawing/2014/main" id="{C1820790-3157-9AC1-DF67-8C6D59888D75}"/>
              </a:ext>
            </a:extLst>
          </p:cNvPr>
          <p:cNvGrpSpPr>
            <a:grpSpLocks noChangeAspect="1"/>
          </p:cNvGrpSpPr>
          <p:nvPr/>
        </p:nvGrpSpPr>
        <p:grpSpPr>
          <a:xfrm>
            <a:off x="8786762" y="11304838"/>
            <a:ext cx="504000" cy="504000"/>
            <a:chOff x="1836887" y="5986947"/>
            <a:chExt cx="235744" cy="228600"/>
          </a:xfrm>
        </p:grpSpPr>
        <p:sp>
          <p:nvSpPr>
            <p:cNvPr id="373" name="Google Shape;285;p31">
              <a:extLst>
                <a:ext uri="{FF2B5EF4-FFF2-40B4-BE49-F238E27FC236}">
                  <a16:creationId xmlns:a16="http://schemas.microsoft.com/office/drawing/2014/main" id="{E99A1248-C90A-E0AC-1EDE-6212CA2022B8}"/>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74" name="Google Shape;286;p31">
              <a:extLst>
                <a:ext uri="{FF2B5EF4-FFF2-40B4-BE49-F238E27FC236}">
                  <a16:creationId xmlns:a16="http://schemas.microsoft.com/office/drawing/2014/main" id="{4BDA7ACE-EDCD-2536-206D-23AAD2EDE275}"/>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24</a:t>
              </a:r>
              <a:endParaRPr sz="3600" dirty="0">
                <a:solidFill>
                  <a:srgbClr val="FFFFFF"/>
                </a:solidFill>
              </a:endParaRPr>
            </a:p>
          </p:txBody>
        </p:sp>
      </p:grpSp>
      <p:grpSp>
        <p:nvGrpSpPr>
          <p:cNvPr id="375" name="Google Shape;284;p31">
            <a:extLst>
              <a:ext uri="{FF2B5EF4-FFF2-40B4-BE49-F238E27FC236}">
                <a16:creationId xmlns:a16="http://schemas.microsoft.com/office/drawing/2014/main" id="{998FC9BC-35BD-94FA-C2AB-7394840148C4}"/>
              </a:ext>
            </a:extLst>
          </p:cNvPr>
          <p:cNvGrpSpPr>
            <a:grpSpLocks noChangeAspect="1"/>
          </p:cNvGrpSpPr>
          <p:nvPr/>
        </p:nvGrpSpPr>
        <p:grpSpPr>
          <a:xfrm>
            <a:off x="5664808" y="11188730"/>
            <a:ext cx="504000" cy="504000"/>
            <a:chOff x="1836887" y="5986947"/>
            <a:chExt cx="235744" cy="228600"/>
          </a:xfrm>
        </p:grpSpPr>
        <p:sp>
          <p:nvSpPr>
            <p:cNvPr id="376" name="Google Shape;285;p31">
              <a:extLst>
                <a:ext uri="{FF2B5EF4-FFF2-40B4-BE49-F238E27FC236}">
                  <a16:creationId xmlns:a16="http://schemas.microsoft.com/office/drawing/2014/main" id="{E8FA4B10-FA9E-CBAF-4881-3F52FDF019B4}"/>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77" name="Google Shape;286;p31">
              <a:extLst>
                <a:ext uri="{FF2B5EF4-FFF2-40B4-BE49-F238E27FC236}">
                  <a16:creationId xmlns:a16="http://schemas.microsoft.com/office/drawing/2014/main" id="{5ED4D75B-B15C-AE62-D554-5F8E7695C9A6}"/>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25</a:t>
              </a:r>
              <a:endParaRPr sz="3600" dirty="0">
                <a:solidFill>
                  <a:srgbClr val="FFFFFF"/>
                </a:solidFill>
              </a:endParaRPr>
            </a:p>
          </p:txBody>
        </p:sp>
      </p:grpSp>
      <p:grpSp>
        <p:nvGrpSpPr>
          <p:cNvPr id="378" name="Google Shape;284;p31">
            <a:extLst>
              <a:ext uri="{FF2B5EF4-FFF2-40B4-BE49-F238E27FC236}">
                <a16:creationId xmlns:a16="http://schemas.microsoft.com/office/drawing/2014/main" id="{FCFADC23-317D-C20E-65DB-D10D8802E336}"/>
              </a:ext>
            </a:extLst>
          </p:cNvPr>
          <p:cNvGrpSpPr>
            <a:grpSpLocks noChangeAspect="1"/>
          </p:cNvGrpSpPr>
          <p:nvPr/>
        </p:nvGrpSpPr>
        <p:grpSpPr>
          <a:xfrm>
            <a:off x="2620442" y="11160788"/>
            <a:ext cx="504000" cy="504000"/>
            <a:chOff x="1836887" y="5986947"/>
            <a:chExt cx="235744" cy="228600"/>
          </a:xfrm>
        </p:grpSpPr>
        <p:sp>
          <p:nvSpPr>
            <p:cNvPr id="379" name="Google Shape;285;p31">
              <a:extLst>
                <a:ext uri="{FF2B5EF4-FFF2-40B4-BE49-F238E27FC236}">
                  <a16:creationId xmlns:a16="http://schemas.microsoft.com/office/drawing/2014/main" id="{5B48C274-A7F5-6C6E-5C07-61FC47BB5BA0}"/>
                </a:ext>
              </a:extLst>
            </p:cNvPr>
            <p:cNvSpPr/>
            <p:nvPr/>
          </p:nvSpPr>
          <p:spPr>
            <a:xfrm>
              <a:off x="1836887" y="5986947"/>
              <a:ext cx="235744" cy="228600"/>
            </a:xfrm>
            <a:prstGeom prst="ellipse">
              <a:avLst/>
            </a:prstGeom>
            <a:gradFill>
              <a:gsLst>
                <a:gs pos="0">
                  <a:schemeClr val="accent5"/>
                </a:gs>
                <a:gs pos="12000">
                  <a:schemeClr val="accent5"/>
                </a:gs>
                <a:gs pos="89000">
                  <a:schemeClr val="accent6"/>
                </a:gs>
                <a:gs pos="100000">
                  <a:schemeClr val="accent6"/>
                </a:gs>
              </a:gsLst>
              <a:lin ang="18900000" scaled="0"/>
            </a:gradFill>
            <a:ln>
              <a:noFill/>
            </a:ln>
          </p:spPr>
          <p:txBody>
            <a:bodyPr spcFirstLastPara="1" wrap="square" lIns="182850" tIns="91400" rIns="182850" bIns="91400" anchor="ctr" anchorCtr="0">
              <a:noAutofit/>
            </a:bodyPr>
            <a:lstStyle/>
            <a:p>
              <a:pPr algn="ctr"/>
              <a:endParaRPr sz="1600" b="1">
                <a:solidFill>
                  <a:srgbClr val="FFFFFF"/>
                </a:solidFill>
                <a:latin typeface="Quattrocento Sans"/>
                <a:ea typeface="Quattrocento Sans"/>
                <a:cs typeface="Quattrocento Sans"/>
                <a:sym typeface="Quattrocento Sans"/>
              </a:endParaRPr>
            </a:p>
          </p:txBody>
        </p:sp>
        <p:sp>
          <p:nvSpPr>
            <p:cNvPr id="380" name="Google Shape;286;p31">
              <a:extLst>
                <a:ext uri="{FF2B5EF4-FFF2-40B4-BE49-F238E27FC236}">
                  <a16:creationId xmlns:a16="http://schemas.microsoft.com/office/drawing/2014/main" id="{0BAF05EC-765E-2402-6439-0C28DC7044C4}"/>
                </a:ext>
              </a:extLst>
            </p:cNvPr>
            <p:cNvSpPr txBox="1"/>
            <p:nvPr/>
          </p:nvSpPr>
          <p:spPr>
            <a:xfrm>
              <a:off x="1859208" y="6031566"/>
              <a:ext cx="191101" cy="153558"/>
            </a:xfrm>
            <a:prstGeom prst="rect">
              <a:avLst/>
            </a:prstGeom>
            <a:noFill/>
            <a:ln>
              <a:noFill/>
            </a:ln>
          </p:spPr>
          <p:txBody>
            <a:bodyPr spcFirstLastPara="1" wrap="square" lIns="0" tIns="0" rIns="0" bIns="0" anchor="t" anchorCtr="0">
              <a:spAutoFit/>
            </a:bodyPr>
            <a:lstStyle/>
            <a:p>
              <a:pPr algn="ctr"/>
              <a:r>
                <a:rPr lang="en" sz="2200" b="1" dirty="0">
                  <a:solidFill>
                    <a:srgbClr val="FFFFFF"/>
                  </a:solidFill>
                  <a:latin typeface="Quattrocento Sans"/>
                  <a:sym typeface="Quattrocento Sans"/>
                </a:rPr>
                <a:t>26</a:t>
              </a:r>
              <a:endParaRPr sz="3600" dirty="0">
                <a:solidFill>
                  <a:srgbClr val="FFFFFF"/>
                </a:solidFill>
              </a:endParaRPr>
            </a:p>
          </p:txBody>
        </p:sp>
      </p:grpSp>
      <p:grpSp>
        <p:nvGrpSpPr>
          <p:cNvPr id="2" name="Group 1">
            <a:extLst>
              <a:ext uri="{FF2B5EF4-FFF2-40B4-BE49-F238E27FC236}">
                <a16:creationId xmlns:a16="http://schemas.microsoft.com/office/drawing/2014/main" id="{5C0ADF33-18EA-1200-BF3E-894A1786CA35}"/>
              </a:ext>
            </a:extLst>
          </p:cNvPr>
          <p:cNvGrpSpPr/>
          <p:nvPr/>
        </p:nvGrpSpPr>
        <p:grpSpPr>
          <a:xfrm>
            <a:off x="951574" y="2598980"/>
            <a:ext cx="22364062" cy="2648204"/>
            <a:chOff x="467689" y="1179111"/>
            <a:chExt cx="11182031" cy="1324102"/>
          </a:xfrm>
        </p:grpSpPr>
        <p:grpSp>
          <p:nvGrpSpPr>
            <p:cNvPr id="3" name="Group 2">
              <a:extLst>
                <a:ext uri="{FF2B5EF4-FFF2-40B4-BE49-F238E27FC236}">
                  <a16:creationId xmlns:a16="http://schemas.microsoft.com/office/drawing/2014/main" id="{9F116128-7321-8EB5-FCFA-55DE12E2DDFC}"/>
                </a:ext>
              </a:extLst>
            </p:cNvPr>
            <p:cNvGrpSpPr/>
            <p:nvPr/>
          </p:nvGrpSpPr>
          <p:grpSpPr>
            <a:xfrm>
              <a:off x="467689" y="1179111"/>
              <a:ext cx="11182031" cy="1324102"/>
              <a:chOff x="467689" y="623941"/>
              <a:chExt cx="11182031" cy="1324102"/>
            </a:xfrm>
          </p:grpSpPr>
          <p:grpSp>
            <p:nvGrpSpPr>
              <p:cNvPr id="9" name="Group 8">
                <a:extLst>
                  <a:ext uri="{FF2B5EF4-FFF2-40B4-BE49-F238E27FC236}">
                    <a16:creationId xmlns:a16="http://schemas.microsoft.com/office/drawing/2014/main" id="{43CB5DEA-964C-A09E-5288-436FA285C2D5}"/>
                  </a:ext>
                </a:extLst>
              </p:cNvPr>
              <p:cNvGrpSpPr/>
              <p:nvPr/>
            </p:nvGrpSpPr>
            <p:grpSpPr>
              <a:xfrm>
                <a:off x="467689" y="1048043"/>
                <a:ext cx="900223" cy="900000"/>
                <a:chOff x="691231" y="1113585"/>
                <a:chExt cx="900223" cy="900000"/>
              </a:xfrm>
            </p:grpSpPr>
            <p:sp>
              <p:nvSpPr>
                <p:cNvPr id="45" name="Oval 44">
                  <a:extLst>
                    <a:ext uri="{FF2B5EF4-FFF2-40B4-BE49-F238E27FC236}">
                      <a16:creationId xmlns:a16="http://schemas.microsoft.com/office/drawing/2014/main" id="{76DFA4D9-ACA9-B58B-D281-50635050F37D}"/>
                    </a:ext>
                  </a:extLst>
                </p:cNvPr>
                <p:cNvSpPr>
                  <a:spLocks noChangeAspect="1"/>
                </p:cNvSpPr>
                <p:nvPr/>
              </p:nvSpPr>
              <p:spPr>
                <a:xfrm>
                  <a:off x="691231"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46" name="TextBox 45">
                  <a:extLst>
                    <a:ext uri="{FF2B5EF4-FFF2-40B4-BE49-F238E27FC236}">
                      <a16:creationId xmlns:a16="http://schemas.microsoft.com/office/drawing/2014/main" id="{FDA09016-413C-49D9-AE88-DBD965F009F8}"/>
                    </a:ext>
                  </a:extLst>
                </p:cNvPr>
                <p:cNvSpPr txBox="1"/>
                <p:nvPr/>
              </p:nvSpPr>
              <p:spPr>
                <a:xfrm>
                  <a:off x="691231" y="1632936"/>
                  <a:ext cx="900223"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Payer Wallet (Sender)</a:t>
                  </a:r>
                </a:p>
              </p:txBody>
            </p:sp>
            <p:pic>
              <p:nvPicPr>
                <p:cNvPr id="47" name="Picture 46">
                  <a:extLst>
                    <a:ext uri="{FF2B5EF4-FFF2-40B4-BE49-F238E27FC236}">
                      <a16:creationId xmlns:a16="http://schemas.microsoft.com/office/drawing/2014/main" id="{09222DF9-859C-44E8-796A-E60D7EF138E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6782" y="1202957"/>
                  <a:ext cx="401480" cy="403160"/>
                </a:xfrm>
                <a:prstGeom prst="rect">
                  <a:avLst/>
                </a:prstGeom>
              </p:spPr>
            </p:pic>
          </p:grpSp>
          <p:pic>
            <p:nvPicPr>
              <p:cNvPr id="10" name="Picture 9">
                <a:extLst>
                  <a:ext uri="{FF2B5EF4-FFF2-40B4-BE49-F238E27FC236}">
                    <a16:creationId xmlns:a16="http://schemas.microsoft.com/office/drawing/2014/main" id="{A934FE45-198F-F9EA-1561-D0F87A0FDB53}"/>
                  </a:ext>
                </a:extLst>
              </p:cNvPr>
              <p:cNvPicPr>
                <a:picLocks noChangeAspect="1"/>
              </p:cNvPicPr>
              <p:nvPr/>
            </p:nvPicPr>
            <p:blipFill rotWithShape="1">
              <a:blip r:embed="rId3"/>
              <a:srcRect l="27188" t="11942" r="28394" b="11922"/>
              <a:stretch/>
            </p:blipFill>
            <p:spPr>
              <a:xfrm>
                <a:off x="7864359" y="1027139"/>
                <a:ext cx="900000" cy="900000"/>
              </a:xfrm>
              <a:prstGeom prst="rect">
                <a:avLst/>
              </a:prstGeom>
            </p:spPr>
          </p:pic>
          <p:grpSp>
            <p:nvGrpSpPr>
              <p:cNvPr id="11" name="Group 10">
                <a:extLst>
                  <a:ext uri="{FF2B5EF4-FFF2-40B4-BE49-F238E27FC236}">
                    <a16:creationId xmlns:a16="http://schemas.microsoft.com/office/drawing/2014/main" id="{150546EA-53A6-907C-6A43-A2513F08BB49}"/>
                  </a:ext>
                </a:extLst>
              </p:cNvPr>
              <p:cNvGrpSpPr/>
              <p:nvPr/>
            </p:nvGrpSpPr>
            <p:grpSpPr>
              <a:xfrm>
                <a:off x="10744460" y="1037053"/>
                <a:ext cx="905260" cy="900000"/>
                <a:chOff x="10470994" y="1113585"/>
                <a:chExt cx="905260" cy="900000"/>
              </a:xfrm>
            </p:grpSpPr>
            <p:grpSp>
              <p:nvGrpSpPr>
                <p:cNvPr id="41" name="Group 40">
                  <a:extLst>
                    <a:ext uri="{FF2B5EF4-FFF2-40B4-BE49-F238E27FC236}">
                      <a16:creationId xmlns:a16="http://schemas.microsoft.com/office/drawing/2014/main" id="{9E5EF483-939B-99A3-D13C-616DA6275047}"/>
                    </a:ext>
                  </a:extLst>
                </p:cNvPr>
                <p:cNvGrpSpPr/>
                <p:nvPr/>
              </p:nvGrpSpPr>
              <p:grpSpPr>
                <a:xfrm>
                  <a:off x="10470994" y="1113585"/>
                  <a:ext cx="905260" cy="900000"/>
                  <a:chOff x="10470994" y="1113585"/>
                  <a:chExt cx="905260" cy="900000"/>
                </a:xfrm>
              </p:grpSpPr>
              <p:sp>
                <p:nvSpPr>
                  <p:cNvPr id="43" name="Oval 42">
                    <a:extLst>
                      <a:ext uri="{FF2B5EF4-FFF2-40B4-BE49-F238E27FC236}">
                        <a16:creationId xmlns:a16="http://schemas.microsoft.com/office/drawing/2014/main" id="{E78C4E9A-B1F3-6A1C-E83C-D88FD61C002A}"/>
                      </a:ext>
                    </a:extLst>
                  </p:cNvPr>
                  <p:cNvSpPr>
                    <a:spLocks noChangeAspect="1"/>
                  </p:cNvSpPr>
                  <p:nvPr/>
                </p:nvSpPr>
                <p:spPr>
                  <a:xfrm>
                    <a:off x="10470994"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44" name="TextBox 43">
                    <a:extLst>
                      <a:ext uri="{FF2B5EF4-FFF2-40B4-BE49-F238E27FC236}">
                        <a16:creationId xmlns:a16="http://schemas.microsoft.com/office/drawing/2014/main" id="{6B5A7650-7B1E-D0F9-AED3-70B74AFFDD76}"/>
                      </a:ext>
                    </a:extLst>
                  </p:cNvPr>
                  <p:cNvSpPr txBox="1"/>
                  <p:nvPr/>
                </p:nvSpPr>
                <p:spPr>
                  <a:xfrm>
                    <a:off x="10476031" y="1559354"/>
                    <a:ext cx="900223"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0"/>
                      </a:spcBef>
                      <a:defRPr/>
                    </a:pPr>
                    <a:r>
                      <a:rPr lang="en-US" sz="2000" b="1" dirty="0">
                        <a:solidFill>
                          <a:srgbClr val="002060"/>
                        </a:solidFill>
                        <a:latin typeface="+mj-lt"/>
                      </a:rPr>
                      <a:t>Payee (Receiver)</a:t>
                    </a:r>
                  </a:p>
                  <a:p>
                    <a:pPr defTabSz="2437792">
                      <a:spcBef>
                        <a:spcPts val="0"/>
                      </a:spcBef>
                      <a:defRPr/>
                    </a:pPr>
                    <a:r>
                      <a:rPr lang="en-US" sz="2000" b="1" dirty="0">
                        <a:solidFill>
                          <a:srgbClr val="002060"/>
                        </a:solidFill>
                        <a:latin typeface="+mj-lt"/>
                      </a:rPr>
                      <a:t>account</a:t>
                    </a:r>
                  </a:p>
                </p:txBody>
              </p:sp>
            </p:grpSp>
            <p:pic>
              <p:nvPicPr>
                <p:cNvPr id="42" name="Picture 41">
                  <a:extLst>
                    <a:ext uri="{FF2B5EF4-FFF2-40B4-BE49-F238E27FC236}">
                      <a16:creationId xmlns:a16="http://schemas.microsoft.com/office/drawing/2014/main" id="{3949EA59-4259-2B10-BBE1-9297BCA362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731091" y="1199363"/>
                  <a:ext cx="379805" cy="381395"/>
                </a:xfrm>
                <a:prstGeom prst="rect">
                  <a:avLst/>
                </a:prstGeom>
              </p:spPr>
            </p:pic>
          </p:grpSp>
          <p:grpSp>
            <p:nvGrpSpPr>
              <p:cNvPr id="12" name="Group 11">
                <a:extLst>
                  <a:ext uri="{FF2B5EF4-FFF2-40B4-BE49-F238E27FC236}">
                    <a16:creationId xmlns:a16="http://schemas.microsoft.com/office/drawing/2014/main" id="{AE6AED02-3B91-0C06-2B85-C9205C053BED}"/>
                  </a:ext>
                </a:extLst>
              </p:cNvPr>
              <p:cNvGrpSpPr/>
              <p:nvPr/>
            </p:nvGrpSpPr>
            <p:grpSpPr>
              <a:xfrm>
                <a:off x="3458913" y="1041838"/>
                <a:ext cx="900000" cy="900000"/>
                <a:chOff x="3809677" y="1113585"/>
                <a:chExt cx="900000" cy="900000"/>
              </a:xfrm>
            </p:grpSpPr>
            <p:sp>
              <p:nvSpPr>
                <p:cNvPr id="38" name="Oval 37">
                  <a:extLst>
                    <a:ext uri="{FF2B5EF4-FFF2-40B4-BE49-F238E27FC236}">
                      <a16:creationId xmlns:a16="http://schemas.microsoft.com/office/drawing/2014/main" id="{80E554F1-8B4A-1E5B-D0E2-38805658E3A8}"/>
                    </a:ext>
                  </a:extLst>
                </p:cNvPr>
                <p:cNvSpPr>
                  <a:spLocks noChangeAspect="1"/>
                </p:cNvSpPr>
                <p:nvPr/>
              </p:nvSpPr>
              <p:spPr>
                <a:xfrm>
                  <a:off x="3809677"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39" name="Picture 38">
                  <a:extLst>
                    <a:ext uri="{FF2B5EF4-FFF2-40B4-BE49-F238E27FC236}">
                      <a16:creationId xmlns:a16="http://schemas.microsoft.com/office/drawing/2014/main" id="{38FEF827-B85F-1BEE-49EF-BAA3A56FE028}"/>
                    </a:ext>
                  </a:extLst>
                </p:cNvPr>
                <p:cNvPicPr>
                  <a:picLocks noChangeAspect="1"/>
                </p:cNvPicPr>
                <p:nvPr/>
              </p:nvPicPr>
              <p:blipFill rotWithShape="1">
                <a:blip r:embed="rId4">
                  <a:clrChange>
                    <a:clrFrom>
                      <a:srgbClr val="FFFFFF"/>
                    </a:clrFrom>
                    <a:clrTo>
                      <a:srgbClr val="FFFFFF">
                        <a:alpha val="0"/>
                      </a:srgbClr>
                    </a:clrTo>
                  </a:clrChange>
                </a:blip>
                <a:srcRect l="15340" t="82396" r="70873" b="4189"/>
                <a:stretch/>
              </p:blipFill>
              <p:spPr>
                <a:xfrm>
                  <a:off x="3924357" y="1337796"/>
                  <a:ext cx="666173" cy="294344"/>
                </a:xfrm>
                <a:prstGeom prst="rect">
                  <a:avLst/>
                </a:prstGeom>
              </p:spPr>
            </p:pic>
            <p:sp>
              <p:nvSpPr>
                <p:cNvPr id="40" name="TextBox 39">
                  <a:extLst>
                    <a:ext uri="{FF2B5EF4-FFF2-40B4-BE49-F238E27FC236}">
                      <a16:creationId xmlns:a16="http://schemas.microsoft.com/office/drawing/2014/main" id="{9401FDA8-BA47-5845-8E2B-DB6059BC7AE7}"/>
                    </a:ext>
                  </a:extLst>
                </p:cNvPr>
                <p:cNvSpPr txBox="1"/>
                <p:nvPr/>
              </p:nvSpPr>
              <p:spPr>
                <a:xfrm>
                  <a:off x="3841020" y="1673562"/>
                  <a:ext cx="832848" cy="138500"/>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Visa</a:t>
                  </a:r>
                </a:p>
              </p:txBody>
            </p:sp>
          </p:grpSp>
          <p:sp>
            <p:nvSpPr>
              <p:cNvPr id="13" name="Oval 12">
                <a:extLst>
                  <a:ext uri="{FF2B5EF4-FFF2-40B4-BE49-F238E27FC236}">
                    <a16:creationId xmlns:a16="http://schemas.microsoft.com/office/drawing/2014/main" id="{A0BB32D2-5122-247B-D9E5-4085234BF63D}"/>
                  </a:ext>
                </a:extLst>
              </p:cNvPr>
              <p:cNvSpPr>
                <a:spLocks noChangeAspect="1"/>
              </p:cNvSpPr>
              <p:nvPr/>
            </p:nvSpPr>
            <p:spPr>
              <a:xfrm>
                <a:off x="9258492" y="1037053"/>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cxnSp>
            <p:nvCxnSpPr>
              <p:cNvPr id="14" name="Connector: Elbow 80">
                <a:extLst>
                  <a:ext uri="{FF2B5EF4-FFF2-40B4-BE49-F238E27FC236}">
                    <a16:creationId xmlns:a16="http://schemas.microsoft.com/office/drawing/2014/main" id="{D075FC2D-B378-23EC-679E-CC2B080F4152}"/>
                  </a:ext>
                </a:extLst>
              </p:cNvPr>
              <p:cNvCxnSpPr>
                <a:cxnSpLocks/>
              </p:cNvCxnSpPr>
              <p:nvPr/>
            </p:nvCxnSpPr>
            <p:spPr>
              <a:xfrm>
                <a:off x="1423187" y="1493987"/>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Google Shape;327;p31">
                <a:extLst>
                  <a:ext uri="{FF2B5EF4-FFF2-40B4-BE49-F238E27FC236}">
                    <a16:creationId xmlns:a16="http://schemas.microsoft.com/office/drawing/2014/main" id="{B927A491-2C86-26AC-CF05-B1DAE29BC013}"/>
                  </a:ext>
                </a:extLst>
              </p:cNvPr>
              <p:cNvSpPr txBox="1"/>
              <p:nvPr/>
            </p:nvSpPr>
            <p:spPr>
              <a:xfrm>
                <a:off x="6231641" y="623941"/>
                <a:ext cx="1359311" cy="415499"/>
              </a:xfrm>
              <a:prstGeom prst="rect">
                <a:avLst/>
              </a:prstGeom>
              <a:noFill/>
              <a:ln>
                <a:noFill/>
              </a:ln>
            </p:spPr>
            <p:txBody>
              <a:bodyPr spcFirstLastPara="1" wrap="square" lIns="0" tIns="0" rIns="0" bIns="0" anchor="ctr" anchorCtr="1">
                <a:spAutoFit/>
              </a:bodyPr>
              <a:lstStyle/>
              <a:p>
                <a:pPr algn="ctr">
                  <a:lnSpc>
                    <a:spcPct val="90000"/>
                  </a:lnSpc>
                </a:pPr>
                <a:r>
                  <a:rPr lang="en" sz="2000" b="1" dirty="0">
                    <a:solidFill>
                      <a:srgbClr val="002060"/>
                    </a:solidFill>
                    <a:ea typeface="Quattrocento Sans"/>
                    <a:cs typeface="Quattrocento Sans"/>
                    <a:sym typeface="Quattrocento Sans"/>
                  </a:rPr>
                  <a:t>Cross Network Provider </a:t>
                </a:r>
              </a:p>
              <a:p>
                <a:pPr algn="ctr">
                  <a:lnSpc>
                    <a:spcPct val="90000"/>
                  </a:lnSpc>
                </a:pPr>
                <a:r>
                  <a:rPr lang="en" sz="2000" b="1" dirty="0">
                    <a:solidFill>
                      <a:srgbClr val="002060"/>
                    </a:solidFill>
                    <a:ea typeface="Quattrocento Sans"/>
                    <a:cs typeface="Quattrocento Sans"/>
                    <a:sym typeface="Quattrocento Sans"/>
                  </a:rPr>
                  <a:t>(Union Bank)</a:t>
                </a:r>
                <a:endParaRPr sz="2100" b="1" dirty="0"/>
              </a:p>
            </p:txBody>
          </p:sp>
          <p:sp>
            <p:nvSpPr>
              <p:cNvPr id="16" name="Google Shape;328;p31">
                <a:extLst>
                  <a:ext uri="{FF2B5EF4-FFF2-40B4-BE49-F238E27FC236}">
                    <a16:creationId xmlns:a16="http://schemas.microsoft.com/office/drawing/2014/main" id="{D4596B08-F374-23C2-6909-347FDFBB5F37}"/>
                  </a:ext>
                </a:extLst>
              </p:cNvPr>
              <p:cNvSpPr txBox="1"/>
              <p:nvPr/>
            </p:nvSpPr>
            <p:spPr>
              <a:xfrm>
                <a:off x="7704307" y="792919"/>
                <a:ext cx="1181175" cy="138500"/>
              </a:xfrm>
              <a:prstGeom prst="rect">
                <a:avLst/>
              </a:prstGeom>
              <a:noFill/>
              <a:ln>
                <a:noFill/>
              </a:ln>
            </p:spPr>
            <p:txBody>
              <a:bodyPr spcFirstLastPara="1" wrap="square" lIns="0" tIns="0" rIns="0" bIns="0" anchor="ctr" anchorCtr="1">
                <a:spAutoFit/>
              </a:bodyPr>
              <a:lstStyle/>
              <a:p>
                <a:pPr algn="ctr">
                  <a:lnSpc>
                    <a:spcPct val="90000"/>
                  </a:lnSpc>
                </a:pPr>
                <a:r>
                  <a:rPr lang="en" sz="2000" b="1" dirty="0">
                    <a:solidFill>
                      <a:srgbClr val="002060"/>
                    </a:solidFill>
                    <a:ea typeface="Quattrocento Sans"/>
                    <a:cs typeface="Quattrocento Sans"/>
                    <a:sym typeface="Quattrocento Sans"/>
                  </a:rPr>
                  <a:t>UBX</a:t>
                </a:r>
                <a:endParaRPr sz="2400" b="1" dirty="0">
                  <a:solidFill>
                    <a:srgbClr val="002060"/>
                  </a:solidFill>
                  <a:ea typeface="Quattrocento Sans"/>
                  <a:cs typeface="Quattrocento Sans"/>
                  <a:sym typeface="Quattrocento Sans"/>
                </a:endParaRPr>
              </a:p>
            </p:txBody>
          </p:sp>
          <p:grpSp>
            <p:nvGrpSpPr>
              <p:cNvPr id="17" name="Group 16">
                <a:extLst>
                  <a:ext uri="{FF2B5EF4-FFF2-40B4-BE49-F238E27FC236}">
                    <a16:creationId xmlns:a16="http://schemas.microsoft.com/office/drawing/2014/main" id="{CEBAFAE2-3126-4FA8-AF51-0A75779FC171}"/>
                  </a:ext>
                </a:extLst>
              </p:cNvPr>
              <p:cNvGrpSpPr/>
              <p:nvPr/>
            </p:nvGrpSpPr>
            <p:grpSpPr>
              <a:xfrm>
                <a:off x="1965456" y="1041838"/>
                <a:ext cx="900000" cy="900000"/>
                <a:chOff x="2174124" y="1113585"/>
                <a:chExt cx="900000" cy="900000"/>
              </a:xfrm>
            </p:grpSpPr>
            <p:pic>
              <p:nvPicPr>
                <p:cNvPr id="34" name="Picture 61">
                  <a:extLst>
                    <a:ext uri="{FF2B5EF4-FFF2-40B4-BE49-F238E27FC236}">
                      <a16:creationId xmlns:a16="http://schemas.microsoft.com/office/drawing/2014/main" id="{21A64D5C-35F6-B0C9-EC5D-AE82D9D469A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2479209" y="1247311"/>
                  <a:ext cx="306722" cy="293339"/>
                </a:xfrm>
                <a:prstGeom prst="rect">
                  <a:avLst/>
                </a:prstGeom>
              </p:spPr>
            </p:pic>
            <p:sp>
              <p:nvSpPr>
                <p:cNvPr id="35" name="Oval 34">
                  <a:extLst>
                    <a:ext uri="{FF2B5EF4-FFF2-40B4-BE49-F238E27FC236}">
                      <a16:creationId xmlns:a16="http://schemas.microsoft.com/office/drawing/2014/main" id="{FE335F10-1EDB-2580-B023-DC7C8DE4FA2F}"/>
                    </a:ext>
                  </a:extLst>
                </p:cNvPr>
                <p:cNvSpPr>
                  <a:spLocks noChangeAspect="1"/>
                </p:cNvSpPr>
                <p:nvPr/>
              </p:nvSpPr>
              <p:spPr>
                <a:xfrm>
                  <a:off x="2174124" y="1113585"/>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36" name="Visa card one inverse">
                  <a:extLst>
                    <a:ext uri="{FF2B5EF4-FFF2-40B4-BE49-F238E27FC236}">
                      <a16:creationId xmlns:a16="http://schemas.microsoft.com/office/drawing/2014/main" id="{229E0E9E-8873-8D14-07DA-A2F16ABB293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701124" y="1494947"/>
                  <a:ext cx="167183" cy="107878"/>
                </a:xfrm>
                <a:prstGeom prst="rect">
                  <a:avLst/>
                </a:prstGeom>
              </p:spPr>
            </p:pic>
            <p:sp>
              <p:nvSpPr>
                <p:cNvPr id="37" name="TextBox 36">
                  <a:extLst>
                    <a:ext uri="{FF2B5EF4-FFF2-40B4-BE49-F238E27FC236}">
                      <a16:creationId xmlns:a16="http://schemas.microsoft.com/office/drawing/2014/main" id="{DFFDF50D-ADBA-19AA-8D7F-5FECB9D437B8}"/>
                    </a:ext>
                  </a:extLst>
                </p:cNvPr>
                <p:cNvSpPr txBox="1"/>
                <p:nvPr/>
              </p:nvSpPr>
              <p:spPr>
                <a:xfrm>
                  <a:off x="2284030" y="1635674"/>
                  <a:ext cx="703835"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Originating     FI**</a:t>
                  </a:r>
                </a:p>
              </p:txBody>
            </p:sp>
          </p:grpSp>
          <p:grpSp>
            <p:nvGrpSpPr>
              <p:cNvPr id="18" name="Group 17">
                <a:extLst>
                  <a:ext uri="{FF2B5EF4-FFF2-40B4-BE49-F238E27FC236}">
                    <a16:creationId xmlns:a16="http://schemas.microsoft.com/office/drawing/2014/main" id="{E038501D-796E-53DA-3843-60FBDCDEBC96}"/>
                  </a:ext>
                </a:extLst>
              </p:cNvPr>
              <p:cNvGrpSpPr/>
              <p:nvPr/>
            </p:nvGrpSpPr>
            <p:grpSpPr>
              <a:xfrm>
                <a:off x="4960711" y="1048043"/>
                <a:ext cx="900000" cy="900000"/>
                <a:chOff x="5367797" y="1105914"/>
                <a:chExt cx="900000" cy="900000"/>
              </a:xfrm>
            </p:grpSpPr>
            <p:pic>
              <p:nvPicPr>
                <p:cNvPr id="30" name="Picture 61">
                  <a:extLst>
                    <a:ext uri="{FF2B5EF4-FFF2-40B4-BE49-F238E27FC236}">
                      <a16:creationId xmlns:a16="http://schemas.microsoft.com/office/drawing/2014/main" id="{B135D573-C5B6-3DD3-C9D8-87E64DE57037}"/>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5672882" y="1239640"/>
                  <a:ext cx="306722" cy="293339"/>
                </a:xfrm>
                <a:prstGeom prst="rect">
                  <a:avLst/>
                </a:prstGeom>
              </p:spPr>
            </p:pic>
            <p:sp>
              <p:nvSpPr>
                <p:cNvPr id="31" name="Oval 30">
                  <a:extLst>
                    <a:ext uri="{FF2B5EF4-FFF2-40B4-BE49-F238E27FC236}">
                      <a16:creationId xmlns:a16="http://schemas.microsoft.com/office/drawing/2014/main" id="{D4969699-49A7-6A93-E87D-5FDD2B121C99}"/>
                    </a:ext>
                  </a:extLst>
                </p:cNvPr>
                <p:cNvSpPr>
                  <a:spLocks noChangeAspect="1"/>
                </p:cNvSpPr>
                <p:nvPr/>
              </p:nvSpPr>
              <p:spPr>
                <a:xfrm>
                  <a:off x="5367797" y="1105914"/>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pic>
              <p:nvPicPr>
                <p:cNvPr id="32" name="Visa card one inverse">
                  <a:extLst>
                    <a:ext uri="{FF2B5EF4-FFF2-40B4-BE49-F238E27FC236}">
                      <a16:creationId xmlns:a16="http://schemas.microsoft.com/office/drawing/2014/main" id="{A27A2A66-C118-CF3C-8495-F4F0418C9FB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894797" y="1487276"/>
                  <a:ext cx="167183" cy="107878"/>
                </a:xfrm>
                <a:prstGeom prst="rect">
                  <a:avLst/>
                </a:prstGeom>
              </p:spPr>
            </p:pic>
            <p:sp>
              <p:nvSpPr>
                <p:cNvPr id="33" name="TextBox 32">
                  <a:extLst>
                    <a:ext uri="{FF2B5EF4-FFF2-40B4-BE49-F238E27FC236}">
                      <a16:creationId xmlns:a16="http://schemas.microsoft.com/office/drawing/2014/main" id="{3FE32DE4-B19F-3BA3-2C62-2840CCC83BE4}"/>
                    </a:ext>
                  </a:extLst>
                </p:cNvPr>
                <p:cNvSpPr txBox="1"/>
                <p:nvPr/>
              </p:nvSpPr>
              <p:spPr>
                <a:xfrm>
                  <a:off x="5418860" y="1559966"/>
                  <a:ext cx="813741" cy="4154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rPr>
                    <a:t>Visa Settlement FI***</a:t>
                  </a:r>
                </a:p>
              </p:txBody>
            </p:sp>
          </p:grpSp>
          <p:grpSp>
            <p:nvGrpSpPr>
              <p:cNvPr id="19" name="Group 18">
                <a:extLst>
                  <a:ext uri="{FF2B5EF4-FFF2-40B4-BE49-F238E27FC236}">
                    <a16:creationId xmlns:a16="http://schemas.microsoft.com/office/drawing/2014/main" id="{6E40D4E9-EE97-7D78-3C09-F30E72337C73}"/>
                  </a:ext>
                </a:extLst>
              </p:cNvPr>
              <p:cNvGrpSpPr/>
              <p:nvPr/>
            </p:nvGrpSpPr>
            <p:grpSpPr>
              <a:xfrm>
                <a:off x="6452851" y="1037053"/>
                <a:ext cx="900000" cy="900000"/>
                <a:chOff x="6625941" y="1105914"/>
                <a:chExt cx="900000" cy="900000"/>
              </a:xfrm>
            </p:grpSpPr>
            <p:pic>
              <p:nvPicPr>
                <p:cNvPr id="26" name="Picture 61">
                  <a:extLst>
                    <a:ext uri="{FF2B5EF4-FFF2-40B4-BE49-F238E27FC236}">
                      <a16:creationId xmlns:a16="http://schemas.microsoft.com/office/drawing/2014/main" id="{12252974-6CDB-533C-1788-8427D6007B95}"/>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6931026" y="1239640"/>
                  <a:ext cx="306722" cy="293339"/>
                </a:xfrm>
                <a:prstGeom prst="rect">
                  <a:avLst/>
                </a:prstGeom>
              </p:spPr>
            </p:pic>
            <p:grpSp>
              <p:nvGrpSpPr>
                <p:cNvPr id="27" name="Group 26">
                  <a:extLst>
                    <a:ext uri="{FF2B5EF4-FFF2-40B4-BE49-F238E27FC236}">
                      <a16:creationId xmlns:a16="http://schemas.microsoft.com/office/drawing/2014/main" id="{85330BB9-9D04-95C8-E009-C79A9E40FE8D}"/>
                    </a:ext>
                  </a:extLst>
                </p:cNvPr>
                <p:cNvGrpSpPr/>
                <p:nvPr/>
              </p:nvGrpSpPr>
              <p:grpSpPr>
                <a:xfrm>
                  <a:off x="6625941" y="1105914"/>
                  <a:ext cx="900000" cy="900000"/>
                  <a:chOff x="6625941" y="1105914"/>
                  <a:chExt cx="900000" cy="900000"/>
                </a:xfrm>
              </p:grpSpPr>
              <p:sp>
                <p:nvSpPr>
                  <p:cNvPr id="28" name="Oval 27">
                    <a:extLst>
                      <a:ext uri="{FF2B5EF4-FFF2-40B4-BE49-F238E27FC236}">
                        <a16:creationId xmlns:a16="http://schemas.microsoft.com/office/drawing/2014/main" id="{F9FA0D49-02AD-AA00-7019-08E6F2D00F8B}"/>
                      </a:ext>
                    </a:extLst>
                  </p:cNvPr>
                  <p:cNvSpPr>
                    <a:spLocks noChangeAspect="1"/>
                  </p:cNvSpPr>
                  <p:nvPr/>
                </p:nvSpPr>
                <p:spPr>
                  <a:xfrm>
                    <a:off x="6625941" y="1105914"/>
                    <a:ext cx="900000" cy="900000"/>
                  </a:xfrm>
                  <a:prstGeom prst="ellipse">
                    <a:avLst/>
                  </a:prstGeom>
                  <a:noFill/>
                  <a:ln>
                    <a:solidFill>
                      <a:srgbClr val="FA9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err="1"/>
                  </a:p>
                </p:txBody>
              </p:sp>
              <p:sp>
                <p:nvSpPr>
                  <p:cNvPr id="29" name="TextBox 28">
                    <a:extLst>
                      <a:ext uri="{FF2B5EF4-FFF2-40B4-BE49-F238E27FC236}">
                        <a16:creationId xmlns:a16="http://schemas.microsoft.com/office/drawing/2014/main" id="{4C853766-796E-528E-891E-2266DD1FD361}"/>
                      </a:ext>
                    </a:extLst>
                  </p:cNvPr>
                  <p:cNvSpPr txBox="1"/>
                  <p:nvPr/>
                </p:nvSpPr>
                <p:spPr>
                  <a:xfrm>
                    <a:off x="6673949" y="1635674"/>
                    <a:ext cx="813741" cy="276999"/>
                  </a:xfrm>
                  <a:prstGeom prst="rect">
                    <a:avLst/>
                  </a:prstGeom>
                  <a:noFill/>
                </p:spPr>
                <p:txBody>
                  <a:bodyPr wrap="square" lIns="0" tIns="0" rIns="0" bIns="0" rtlCol="0" anchor="ctr" anchorCtr="1">
                    <a:spAutoFit/>
                  </a:bodyPr>
                  <a:lstStyle>
                    <a:defPPr>
                      <a:defRPr lang="en-US"/>
                    </a:defPPr>
                    <a:lvl1pPr algn="ctr">
                      <a:lnSpc>
                        <a:spcPct val="90000"/>
                      </a:lnSpc>
                      <a:spcBef>
                        <a:spcPts val="450"/>
                      </a:spcBef>
                      <a:defRPr sz="800">
                        <a:solidFill>
                          <a:schemeClr val="bg2"/>
                        </a:solidFill>
                      </a:defRPr>
                    </a:lvl1pPr>
                  </a:lstStyle>
                  <a:p>
                    <a:pPr defTabSz="2437792">
                      <a:spcBef>
                        <a:spcPts val="1200"/>
                      </a:spcBef>
                      <a:defRPr/>
                    </a:pPr>
                    <a:r>
                      <a:rPr lang="en-US" sz="2000" b="1" dirty="0">
                        <a:solidFill>
                          <a:srgbClr val="002060"/>
                        </a:solidFill>
                        <a:latin typeface="+mj-lt"/>
                        <a:cs typeface="Segoe UI Light"/>
                      </a:rPr>
                      <a:t>Payment Manager</a:t>
                    </a:r>
                  </a:p>
                </p:txBody>
              </p:sp>
            </p:grpSp>
          </p:grpSp>
          <p:cxnSp>
            <p:nvCxnSpPr>
              <p:cNvPr id="20" name="Connector: Elbow 80">
                <a:extLst>
                  <a:ext uri="{FF2B5EF4-FFF2-40B4-BE49-F238E27FC236}">
                    <a16:creationId xmlns:a16="http://schemas.microsoft.com/office/drawing/2014/main" id="{7133E326-4CA6-1F88-2E6F-C70814C53FEB}"/>
                  </a:ext>
                </a:extLst>
              </p:cNvPr>
              <p:cNvCxnSpPr>
                <a:cxnSpLocks/>
              </p:cNvCxnSpPr>
              <p:nvPr/>
            </p:nvCxnSpPr>
            <p:spPr>
              <a:xfrm>
                <a:off x="2916707" y="1493987"/>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80">
                <a:extLst>
                  <a:ext uri="{FF2B5EF4-FFF2-40B4-BE49-F238E27FC236}">
                    <a16:creationId xmlns:a16="http://schemas.microsoft.com/office/drawing/2014/main" id="{B1177912-825F-3AFB-3D5F-6AA4C5E1D473}"/>
                  </a:ext>
                </a:extLst>
              </p:cNvPr>
              <p:cNvCxnSpPr>
                <a:cxnSpLocks/>
              </p:cNvCxnSpPr>
              <p:nvPr/>
            </p:nvCxnSpPr>
            <p:spPr>
              <a:xfrm>
                <a:off x="4431329" y="1493987"/>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80">
                <a:extLst>
                  <a:ext uri="{FF2B5EF4-FFF2-40B4-BE49-F238E27FC236}">
                    <a16:creationId xmlns:a16="http://schemas.microsoft.com/office/drawing/2014/main" id="{2B2ED162-9A39-9C25-33A1-0D65DB4169BF}"/>
                  </a:ext>
                </a:extLst>
              </p:cNvPr>
              <p:cNvCxnSpPr>
                <a:cxnSpLocks/>
              </p:cNvCxnSpPr>
              <p:nvPr/>
            </p:nvCxnSpPr>
            <p:spPr>
              <a:xfrm>
                <a:off x="5916770" y="1487053"/>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80">
                <a:extLst>
                  <a:ext uri="{FF2B5EF4-FFF2-40B4-BE49-F238E27FC236}">
                    <a16:creationId xmlns:a16="http://schemas.microsoft.com/office/drawing/2014/main" id="{1D0EC20A-43DD-01E9-AD52-54ED4ED75E58}"/>
                  </a:ext>
                </a:extLst>
              </p:cNvPr>
              <p:cNvCxnSpPr>
                <a:cxnSpLocks/>
              </p:cNvCxnSpPr>
              <p:nvPr/>
            </p:nvCxnSpPr>
            <p:spPr>
              <a:xfrm>
                <a:off x="7396359" y="1487053"/>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80">
                <a:extLst>
                  <a:ext uri="{FF2B5EF4-FFF2-40B4-BE49-F238E27FC236}">
                    <a16:creationId xmlns:a16="http://schemas.microsoft.com/office/drawing/2014/main" id="{9EE254F0-8D15-701C-ADA3-B1B07DBF1F82}"/>
                  </a:ext>
                </a:extLst>
              </p:cNvPr>
              <p:cNvCxnSpPr>
                <a:cxnSpLocks/>
              </p:cNvCxnSpPr>
              <p:nvPr/>
            </p:nvCxnSpPr>
            <p:spPr>
              <a:xfrm>
                <a:off x="8764359" y="1487053"/>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80">
                <a:extLst>
                  <a:ext uri="{FF2B5EF4-FFF2-40B4-BE49-F238E27FC236}">
                    <a16:creationId xmlns:a16="http://schemas.microsoft.com/office/drawing/2014/main" id="{14AF4775-CE3B-B249-D47D-625F8DB6E042}"/>
                  </a:ext>
                </a:extLst>
              </p:cNvPr>
              <p:cNvCxnSpPr>
                <a:cxnSpLocks/>
              </p:cNvCxnSpPr>
              <p:nvPr/>
            </p:nvCxnSpPr>
            <p:spPr>
              <a:xfrm>
                <a:off x="10196919" y="1491838"/>
                <a:ext cx="468000" cy="0"/>
              </a:xfrm>
              <a:prstGeom prst="bentConnector3">
                <a:avLst/>
              </a:prstGeom>
              <a:ln w="12700">
                <a:solidFill>
                  <a:srgbClr val="ED7D31"/>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F00B85DE-20F7-5DAA-7AFA-C288ECEE7D90}"/>
                </a:ext>
              </a:extLst>
            </p:cNvPr>
            <p:cNvPicPr>
              <a:picLocks noChangeAspect="1"/>
            </p:cNvPicPr>
            <p:nvPr/>
          </p:nvPicPr>
          <p:blipFill>
            <a:blip r:embed="rId8"/>
            <a:stretch>
              <a:fillRect/>
            </a:stretch>
          </p:blipFill>
          <p:spPr>
            <a:xfrm>
              <a:off x="9407500" y="1793860"/>
              <a:ext cx="649721" cy="356061"/>
            </a:xfrm>
            <a:prstGeom prst="rect">
              <a:avLst/>
            </a:prstGeom>
          </p:spPr>
        </p:pic>
        <p:sp>
          <p:nvSpPr>
            <p:cNvPr id="8" name="TextBox 7">
              <a:extLst>
                <a:ext uri="{FF2B5EF4-FFF2-40B4-BE49-F238E27FC236}">
                  <a16:creationId xmlns:a16="http://schemas.microsoft.com/office/drawing/2014/main" id="{8EBE5E3B-F1E6-33D1-FF3E-1AAEAFEC662B}"/>
                </a:ext>
              </a:extLst>
            </p:cNvPr>
            <p:cNvSpPr txBox="1"/>
            <p:nvPr/>
          </p:nvSpPr>
          <p:spPr>
            <a:xfrm>
              <a:off x="9293999" y="2177104"/>
              <a:ext cx="832848" cy="138500"/>
            </a:xfrm>
            <a:prstGeom prst="rect">
              <a:avLst/>
            </a:prstGeom>
            <a:noFill/>
          </p:spPr>
          <p:txBody>
            <a:bodyPr wrap="square" lIns="0" tIns="0" rIns="0" bIns="0" rtlCol="0" anchor="ctr" anchorCtr="1">
              <a:spAutoFit/>
            </a:bodyPr>
            <a:lstStyle>
              <a:defPPr>
                <a:defRPr lang="en-MM"/>
              </a:defPPr>
              <a:lvl1pPr algn="ctr" defTabSz="1218896">
                <a:lnSpc>
                  <a:spcPct val="90000"/>
                </a:lnSpc>
                <a:spcBef>
                  <a:spcPts val="600"/>
                </a:spcBef>
                <a:defRPr sz="1000" b="1">
                  <a:solidFill>
                    <a:srgbClr val="002060"/>
                  </a:solidFill>
                  <a:latin typeface="+mj-lt"/>
                  <a:cs typeface="Segoe UI Light"/>
                </a:defRPr>
              </a:lvl1pPr>
            </a:lstStyle>
            <a:p>
              <a:r>
                <a:rPr lang="en-US" sz="2000" dirty="0"/>
                <a:t>i2i</a:t>
              </a:r>
            </a:p>
          </p:txBody>
        </p:sp>
      </p:grpSp>
    </p:spTree>
    <p:extLst>
      <p:ext uri="{BB962C8B-B14F-4D97-AF65-F5344CB8AC3E}">
        <p14:creationId xmlns:p14="http://schemas.microsoft.com/office/powerpoint/2010/main" val="7624328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918829" y="365790"/>
            <a:ext cx="18869389" cy="22229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nSpc>
                <a:spcPct val="100000"/>
              </a:lnSpc>
              <a:spcBef>
                <a:spcPts val="0"/>
              </a:spcBef>
              <a:defRPr/>
            </a:pPr>
            <a:r>
              <a:rPr lang="en-US" sz="9600" dirty="0">
                <a:solidFill>
                  <a:prstClr val="black"/>
                </a:solidFill>
                <a:latin typeface="Calibri" panose="020F0502020204030204"/>
              </a:rPr>
              <a:t>Key Roles within the Process </a:t>
            </a:r>
            <a:br>
              <a:rPr kumimoji="0" lang="en-US" sz="9600" b="1"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9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42</a:t>
            </a:fld>
            <a:endParaRPr lang="en-US"/>
          </a:p>
        </p:txBody>
      </p:sp>
      <p:sp>
        <p:nvSpPr>
          <p:cNvPr id="237" name="TextBox 236">
            <a:extLst>
              <a:ext uri="{FF2B5EF4-FFF2-40B4-BE49-F238E27FC236}">
                <a16:creationId xmlns:a16="http://schemas.microsoft.com/office/drawing/2014/main" id="{499059F4-12BB-B416-C87C-6F6C50119036}"/>
              </a:ext>
            </a:extLst>
          </p:cNvPr>
          <p:cNvSpPr txBox="1"/>
          <p:nvPr/>
        </p:nvSpPr>
        <p:spPr>
          <a:xfrm>
            <a:off x="4487567" y="2181778"/>
            <a:ext cx="184731" cy="646331"/>
          </a:xfrm>
          <a:prstGeom prst="rect">
            <a:avLst/>
          </a:prstGeom>
          <a:noFill/>
        </p:spPr>
        <p:txBody>
          <a:bodyPr wrap="square" rtlCol="0">
            <a:spAutoFit/>
          </a:bodyPr>
          <a:lstStyle/>
          <a:p>
            <a:endParaRPr lang="en-MM" sz="3600" dirty="0"/>
          </a:p>
        </p:txBody>
      </p:sp>
      <p:pic>
        <p:nvPicPr>
          <p:cNvPr id="48" name="Picture 2">
            <a:extLst>
              <a:ext uri="{FF2B5EF4-FFF2-40B4-BE49-F238E27FC236}">
                <a16:creationId xmlns:a16="http://schemas.microsoft.com/office/drawing/2014/main" id="{ABF8B7F8-82BB-B212-A184-76B82D370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477" y="1813887"/>
            <a:ext cx="20280619" cy="11334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377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5</a:t>
            </a:fld>
            <a:endParaRPr lang="en-US"/>
          </a:p>
        </p:txBody>
      </p:sp>
      <p:grpSp>
        <p:nvGrpSpPr>
          <p:cNvPr id="9" name="Group 8">
            <a:extLst>
              <a:ext uri="{FF2B5EF4-FFF2-40B4-BE49-F238E27FC236}">
                <a16:creationId xmlns:a16="http://schemas.microsoft.com/office/drawing/2014/main" id="{CB39169A-D87B-0607-44B1-31793FC3FEE6}"/>
              </a:ext>
            </a:extLst>
          </p:cNvPr>
          <p:cNvGrpSpPr/>
          <p:nvPr/>
        </p:nvGrpSpPr>
        <p:grpSpPr>
          <a:xfrm>
            <a:off x="966638" y="692235"/>
            <a:ext cx="23032500" cy="12750716"/>
            <a:chOff x="523876" y="1109663"/>
            <a:chExt cx="10114182" cy="5195887"/>
          </a:xfrm>
        </p:grpSpPr>
        <p:pic>
          <p:nvPicPr>
            <p:cNvPr id="3" name="Picture 2">
              <a:extLst>
                <a:ext uri="{FF2B5EF4-FFF2-40B4-BE49-F238E27FC236}">
                  <a16:creationId xmlns:a16="http://schemas.microsoft.com/office/drawing/2014/main" id="{F9A1F03F-B250-23A4-7D73-760BA1859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6" y="1109663"/>
              <a:ext cx="9267898" cy="519588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47F7FA5-9F97-EDFC-8EA5-686AFBEBF032}"/>
                </a:ext>
              </a:extLst>
            </p:cNvPr>
            <p:cNvGrpSpPr/>
            <p:nvPr/>
          </p:nvGrpSpPr>
          <p:grpSpPr>
            <a:xfrm>
              <a:off x="9315450" y="4102488"/>
              <a:ext cx="1322608" cy="1322608"/>
              <a:chOff x="6096000" y="2767696"/>
              <a:chExt cx="1322608" cy="1322608"/>
            </a:xfrm>
          </p:grpSpPr>
          <p:sp>
            <p:nvSpPr>
              <p:cNvPr id="7" name="Oval 6">
                <a:extLst>
                  <a:ext uri="{FF2B5EF4-FFF2-40B4-BE49-F238E27FC236}">
                    <a16:creationId xmlns:a16="http://schemas.microsoft.com/office/drawing/2014/main" id="{D8E92591-CD8F-CC79-F568-84518F61D5BD}"/>
                  </a:ext>
                </a:extLst>
              </p:cNvPr>
              <p:cNvSpPr/>
              <p:nvPr/>
            </p:nvSpPr>
            <p:spPr>
              <a:xfrm>
                <a:off x="6208664" y="2880360"/>
                <a:ext cx="1097280" cy="1097280"/>
              </a:xfrm>
              <a:prstGeom prst="ellipse">
                <a:avLst/>
              </a:prstGeom>
              <a:solidFill>
                <a:srgbClr val="00206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7EF974A1-ECB6-AE1D-B5CC-60DE820201D0}"/>
                  </a:ext>
                </a:extLst>
              </p:cNvPr>
              <p:cNvPicPr>
                <a:picLocks noChangeAspect="1"/>
              </p:cNvPicPr>
              <p:nvPr/>
            </p:nvPicPr>
            <p:blipFill>
              <a:blip r:embed="rId3"/>
              <a:stretch>
                <a:fillRect/>
              </a:stretch>
            </p:blipFill>
            <p:spPr>
              <a:xfrm>
                <a:off x="6096000" y="2767696"/>
                <a:ext cx="1322608" cy="1322608"/>
              </a:xfrm>
              <a:prstGeom prst="rect">
                <a:avLst/>
              </a:prstGeom>
            </p:spPr>
          </p:pic>
        </p:grpSp>
      </p:grpSp>
    </p:spTree>
    <p:extLst>
      <p:ext uri="{BB962C8B-B14F-4D97-AF65-F5344CB8AC3E}">
        <p14:creationId xmlns:p14="http://schemas.microsoft.com/office/powerpoint/2010/main" val="2379596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1093766" y="991548"/>
            <a:ext cx="12325131" cy="1441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Goals</a:t>
            </a:r>
            <a:endParaRPr lang="en-US" sz="66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6</a:t>
            </a:fld>
            <a:endParaRPr lang="en-US"/>
          </a:p>
        </p:txBody>
      </p:sp>
      <p:sp>
        <p:nvSpPr>
          <p:cNvPr id="2" name="Oval 1">
            <a:extLst>
              <a:ext uri="{FF2B5EF4-FFF2-40B4-BE49-F238E27FC236}">
                <a16:creationId xmlns:a16="http://schemas.microsoft.com/office/drawing/2014/main" id="{2DD568DA-D8D4-0A3D-FA62-7A17C14E108E}"/>
              </a:ext>
            </a:extLst>
          </p:cNvPr>
          <p:cNvSpPr>
            <a:spLocks noChangeAspect="1"/>
          </p:cNvSpPr>
          <p:nvPr/>
        </p:nvSpPr>
        <p:spPr>
          <a:xfrm>
            <a:off x="2069432" y="3821611"/>
            <a:ext cx="1612231" cy="161223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3" name="Oval 2">
            <a:extLst>
              <a:ext uri="{FF2B5EF4-FFF2-40B4-BE49-F238E27FC236}">
                <a16:creationId xmlns:a16="http://schemas.microsoft.com/office/drawing/2014/main" id="{60F93165-5A8F-8BCD-F601-310446308E90}"/>
              </a:ext>
            </a:extLst>
          </p:cNvPr>
          <p:cNvSpPr>
            <a:spLocks noChangeAspect="1"/>
          </p:cNvSpPr>
          <p:nvPr/>
        </p:nvSpPr>
        <p:spPr>
          <a:xfrm>
            <a:off x="2069431" y="6794715"/>
            <a:ext cx="1612231" cy="161223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6" name="Oval 5">
            <a:extLst>
              <a:ext uri="{FF2B5EF4-FFF2-40B4-BE49-F238E27FC236}">
                <a16:creationId xmlns:a16="http://schemas.microsoft.com/office/drawing/2014/main" id="{26AC9DE1-6512-B340-A632-BE28FFC47E58}"/>
              </a:ext>
            </a:extLst>
          </p:cNvPr>
          <p:cNvSpPr>
            <a:spLocks noChangeAspect="1"/>
          </p:cNvSpPr>
          <p:nvPr/>
        </p:nvSpPr>
        <p:spPr>
          <a:xfrm>
            <a:off x="2069431" y="9767819"/>
            <a:ext cx="1612231" cy="161223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M"/>
          </a:p>
        </p:txBody>
      </p:sp>
      <p:sp>
        <p:nvSpPr>
          <p:cNvPr id="7" name="TextBox 6">
            <a:extLst>
              <a:ext uri="{FF2B5EF4-FFF2-40B4-BE49-F238E27FC236}">
                <a16:creationId xmlns:a16="http://schemas.microsoft.com/office/drawing/2014/main" id="{E68D58B3-6951-7CE8-CB5B-23930604C1CF}"/>
              </a:ext>
            </a:extLst>
          </p:cNvPr>
          <p:cNvSpPr txBox="1"/>
          <p:nvPr/>
        </p:nvSpPr>
        <p:spPr>
          <a:xfrm>
            <a:off x="4282594" y="3784170"/>
            <a:ext cx="18272606" cy="1493294"/>
          </a:xfrm>
          <a:prstGeom prst="rect">
            <a:avLst/>
          </a:prstGeom>
          <a:noFill/>
        </p:spPr>
        <p:txBody>
          <a:bodyPr wrap="square" anchor="ctr">
            <a:spAutoFit/>
          </a:bodyPr>
          <a:lstStyle/>
          <a:p>
            <a:pPr>
              <a:lnSpc>
                <a:spcPct val="150000"/>
              </a:lnSpc>
              <a:spcBef>
                <a:spcPts val="1333"/>
              </a:spcBef>
              <a:buClr>
                <a:srgbClr val="000000"/>
              </a:buClr>
              <a:buSzPts val="1200"/>
            </a:pPr>
            <a:r>
              <a:rPr lang="en-US" sz="32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To connect small financial institutions to real time payment networks to enable fast, convenient, and ubiquitous cross-border remittances.</a:t>
            </a:r>
            <a:endParaRPr lang="en-US" sz="320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8" name="TextBox 7">
            <a:extLst>
              <a:ext uri="{FF2B5EF4-FFF2-40B4-BE49-F238E27FC236}">
                <a16:creationId xmlns:a16="http://schemas.microsoft.com/office/drawing/2014/main" id="{87C8C9A0-A8DE-6CD6-7A93-C86E5D7500EE}"/>
              </a:ext>
            </a:extLst>
          </p:cNvPr>
          <p:cNvSpPr txBox="1"/>
          <p:nvPr/>
        </p:nvSpPr>
        <p:spPr>
          <a:xfrm>
            <a:off x="4282594" y="6767612"/>
            <a:ext cx="18272606" cy="1493294"/>
          </a:xfrm>
          <a:prstGeom prst="rect">
            <a:avLst/>
          </a:prstGeom>
          <a:noFill/>
        </p:spPr>
        <p:txBody>
          <a:bodyPr wrap="square" anchor="ctr">
            <a:spAutoFit/>
          </a:bodyPr>
          <a:lstStyle/>
          <a:p>
            <a:pPr>
              <a:lnSpc>
                <a:spcPct val="150000"/>
              </a:lnSpc>
              <a:spcBef>
                <a:spcPts val="1333"/>
              </a:spcBef>
              <a:buClr>
                <a:srgbClr val="000000"/>
              </a:buClr>
              <a:buSzPts val="1200"/>
            </a:pPr>
            <a:r>
              <a:rPr lang="en-US" sz="32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To create a replicable, scalable model for regional payment networks that can be taken to other markets, leveraging Singapore’s position as a regional innovation and financial hub.​</a:t>
            </a:r>
            <a:endParaRPr lang="en-US" sz="320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9" name="TextBox 8">
            <a:extLst>
              <a:ext uri="{FF2B5EF4-FFF2-40B4-BE49-F238E27FC236}">
                <a16:creationId xmlns:a16="http://schemas.microsoft.com/office/drawing/2014/main" id="{C693BE91-0CB8-3C3D-A96C-05384FD3C16D}"/>
              </a:ext>
            </a:extLst>
          </p:cNvPr>
          <p:cNvSpPr txBox="1"/>
          <p:nvPr/>
        </p:nvSpPr>
        <p:spPr>
          <a:xfrm>
            <a:off x="4282594" y="9827287"/>
            <a:ext cx="18272606" cy="1493294"/>
          </a:xfrm>
          <a:prstGeom prst="rect">
            <a:avLst/>
          </a:prstGeom>
          <a:noFill/>
        </p:spPr>
        <p:txBody>
          <a:bodyPr wrap="square" anchor="ctr">
            <a:spAutoFit/>
          </a:bodyPr>
          <a:lstStyle/>
          <a:p>
            <a:pPr>
              <a:lnSpc>
                <a:spcPct val="150000"/>
              </a:lnSpc>
              <a:spcBef>
                <a:spcPts val="1333"/>
              </a:spcBef>
              <a:buClr>
                <a:srgbClr val="000000"/>
              </a:buClr>
              <a:buSzPts val="1200"/>
            </a:pPr>
            <a:r>
              <a:rPr lang="en-US" sz="3200"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To explore opportunities to make remittance cheaper and faster for the Singapore-to-Philippines and Singapore-to-Myanmar corridors.​</a:t>
            </a:r>
            <a:endParaRPr lang="en-US" sz="3200"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10" name="Picture 10" descr="Icon&#10;&#10;Description automatically generated">
            <a:extLst>
              <a:ext uri="{FF2B5EF4-FFF2-40B4-BE49-F238E27FC236}">
                <a16:creationId xmlns:a16="http://schemas.microsoft.com/office/drawing/2014/main" id="{D1A0B860-A75E-B694-5774-1F3BAA69EE77}"/>
              </a:ext>
            </a:extLst>
          </p:cNvPr>
          <p:cNvPicPr>
            <a:picLocks noChangeAspect="1"/>
          </p:cNvPicPr>
          <p:nvPr/>
        </p:nvPicPr>
        <p:blipFill>
          <a:blip r:embed="rId2"/>
          <a:stretch>
            <a:fillRect/>
          </a:stretch>
        </p:blipFill>
        <p:spPr>
          <a:xfrm>
            <a:off x="2345406" y="7074300"/>
            <a:ext cx="1125742" cy="1051874"/>
          </a:xfrm>
          <a:prstGeom prst="rect">
            <a:avLst/>
          </a:prstGeom>
        </p:spPr>
      </p:pic>
      <p:pic>
        <p:nvPicPr>
          <p:cNvPr id="11" name="Picture 11" descr="Logo&#10;&#10;Description automatically generated">
            <a:extLst>
              <a:ext uri="{FF2B5EF4-FFF2-40B4-BE49-F238E27FC236}">
                <a16:creationId xmlns:a16="http://schemas.microsoft.com/office/drawing/2014/main" id="{C8D5D75F-A518-A682-C333-26B11E4D86F6}"/>
              </a:ext>
            </a:extLst>
          </p:cNvPr>
          <p:cNvPicPr>
            <a:picLocks noChangeAspect="1"/>
          </p:cNvPicPr>
          <p:nvPr/>
        </p:nvPicPr>
        <p:blipFill>
          <a:blip r:embed="rId3"/>
          <a:stretch>
            <a:fillRect/>
          </a:stretch>
        </p:blipFill>
        <p:spPr>
          <a:xfrm>
            <a:off x="2344338" y="4136955"/>
            <a:ext cx="1053052" cy="988065"/>
          </a:xfrm>
          <a:prstGeom prst="rect">
            <a:avLst/>
          </a:prstGeom>
        </p:spPr>
      </p:pic>
      <p:pic>
        <p:nvPicPr>
          <p:cNvPr id="12" name="Picture 12" descr="Icon&#10;&#10;Description automatically generated">
            <a:extLst>
              <a:ext uri="{FF2B5EF4-FFF2-40B4-BE49-F238E27FC236}">
                <a16:creationId xmlns:a16="http://schemas.microsoft.com/office/drawing/2014/main" id="{9C8F2BE8-9379-1C64-B218-DF2129497FA6}"/>
              </a:ext>
            </a:extLst>
          </p:cNvPr>
          <p:cNvPicPr>
            <a:picLocks noChangeAspect="1"/>
          </p:cNvPicPr>
          <p:nvPr/>
        </p:nvPicPr>
        <p:blipFill>
          <a:blip r:embed="rId4"/>
          <a:stretch>
            <a:fillRect/>
          </a:stretch>
        </p:blipFill>
        <p:spPr>
          <a:xfrm>
            <a:off x="2333192" y="10051325"/>
            <a:ext cx="1130050" cy="1121410"/>
          </a:xfrm>
          <a:prstGeom prst="rect">
            <a:avLst/>
          </a:prstGeom>
        </p:spPr>
      </p:pic>
    </p:spTree>
    <p:extLst>
      <p:ext uri="{BB962C8B-B14F-4D97-AF65-F5344CB8AC3E}">
        <p14:creationId xmlns:p14="http://schemas.microsoft.com/office/powerpoint/2010/main" val="3181777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8FD6DECD-86D4-FE53-C165-5000E46A9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501" y="3024104"/>
            <a:ext cx="17983402" cy="1008693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1093766" y="991548"/>
            <a:ext cx="17290487" cy="1441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Envisioning Steady-State Success </a:t>
            </a:r>
            <a:endParaRPr lang="en-US" sz="66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7</a:t>
            </a:fld>
            <a:endParaRPr lang="en-US"/>
          </a:p>
        </p:txBody>
      </p:sp>
      <p:sp>
        <p:nvSpPr>
          <p:cNvPr id="13" name="Rectangle 12">
            <a:extLst>
              <a:ext uri="{FF2B5EF4-FFF2-40B4-BE49-F238E27FC236}">
                <a16:creationId xmlns:a16="http://schemas.microsoft.com/office/drawing/2014/main" id="{4AB9F175-6D86-8553-769A-0340EF08C96D}"/>
              </a:ext>
            </a:extLst>
          </p:cNvPr>
          <p:cNvSpPr>
            <a:spLocks noChangeArrowheads="1"/>
          </p:cNvSpPr>
          <p:nvPr/>
        </p:nvSpPr>
        <p:spPr bwMode="auto">
          <a:xfrm>
            <a:off x="1982029" y="12947021"/>
            <a:ext cx="1059770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42424"/>
                </a:solidFill>
                <a:effectLst/>
                <a:latin typeface="Calibri" panose="020F0502020204030204" pitchFamily="34" charset="0"/>
                <a:cs typeface="Calibri" panose="020F0502020204030204" pitchFamily="34" charset="0"/>
              </a:rPr>
              <a:t>  </a:t>
            </a:r>
            <a:r>
              <a:rPr lang="en-US" altLang="en-US" sz="900" dirty="0">
                <a:solidFill>
                  <a:srgbClr val="242424"/>
                </a:solidFill>
                <a:latin typeface="Calibri" panose="020F0502020204030204" pitchFamily="34" charset="0"/>
                <a:cs typeface="Calibri" panose="020F0502020204030204" pitchFamily="34" charset="0"/>
              </a:rPr>
              <a:t>SOURCE: </a:t>
            </a:r>
            <a:r>
              <a:rPr lang="en-US" altLang="en-US" sz="900" dirty="0" err="1">
                <a:solidFill>
                  <a:srgbClr val="242424"/>
                </a:solidFill>
                <a:latin typeface="Calibri" panose="020F0502020204030204" pitchFamily="34" charset="0"/>
                <a:cs typeface="Calibri" panose="020F0502020204030204" pitchFamily="34" charset="0"/>
              </a:rPr>
              <a:t>Thit</a:t>
            </a:r>
            <a:r>
              <a:rPr kumimoji="0" lang="en-US" altLang="en-US" sz="900" b="0" i="0" u="none" strike="noStrike" cap="none" normalizeH="0" baseline="0" dirty="0" err="1">
                <a:ln>
                  <a:noFill/>
                </a:ln>
                <a:solidFill>
                  <a:srgbClr val="242424"/>
                </a:solidFill>
                <a:effectLst/>
                <a:latin typeface="Calibri" panose="020F0502020204030204" pitchFamily="34" charset="0"/>
                <a:cs typeface="Calibri" panose="020F0502020204030204" pitchFamily="34" charset="0"/>
              </a:rPr>
              <a:t>tsaWorks</a:t>
            </a:r>
            <a:r>
              <a:rPr kumimoji="0" lang="en-US" altLang="en-US" sz="900" b="0" i="0" u="none" strike="noStrike" cap="none" normalizeH="0" baseline="0" dirty="0">
                <a:ln>
                  <a:noFill/>
                </a:ln>
                <a:solidFill>
                  <a:srgbClr val="242424"/>
                </a:solidFill>
                <a:effectLst/>
                <a:latin typeface="Calibri" panose="020F0502020204030204" pitchFamily="34" charset="0"/>
                <a:cs typeface="Calibri" panose="020F0502020204030204" pitchFamily="34" charset="0"/>
              </a:rPr>
              <a:t> Research; </a:t>
            </a:r>
            <a:r>
              <a:rPr kumimoji="0" lang="en-US" altLang="en-US" sz="900" b="0" i="0" u="none" strike="noStrike" cap="none" normalizeH="0" baseline="0" dirty="0" err="1">
                <a:ln>
                  <a:noFill/>
                </a:ln>
                <a:solidFill>
                  <a:srgbClr val="242424"/>
                </a:solidFill>
                <a:effectLst/>
                <a:latin typeface="Calibri" panose="020F0502020204030204" pitchFamily="34" charset="0"/>
                <a:cs typeface="Calibri" panose="020F0502020204030204" pitchFamily="34" charset="0"/>
              </a:rPr>
              <a:t>PayNow-PromptPay</a:t>
            </a:r>
            <a:r>
              <a:rPr kumimoji="0" lang="en-US" altLang="en-US" sz="900" b="0" i="0" u="none" strike="noStrike" cap="none" normalizeH="0" baseline="0" dirty="0">
                <a:ln>
                  <a:noFill/>
                </a:ln>
                <a:solidFill>
                  <a:srgbClr val="242424"/>
                </a:solidFill>
                <a:effectLst/>
                <a:latin typeface="Calibri" panose="020F0502020204030204" pitchFamily="34" charset="0"/>
                <a:cs typeface="Calibri" panose="020F0502020204030204" pitchFamily="34" charset="0"/>
              </a:rPr>
              <a:t> Linkage Whitepaper: A Playbook for ASEAN and the World </a:t>
            </a:r>
            <a:endParaRPr kumimoji="0" lang="en-US" altLang="en-US" sz="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03712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1093766" y="991548"/>
            <a:ext cx="12325131" cy="1441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Project Scope </a:t>
            </a:r>
            <a:endParaRPr lang="en-US" sz="66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8</a:t>
            </a:fld>
            <a:endParaRPr lang="en-US"/>
          </a:p>
        </p:txBody>
      </p:sp>
      <p:pic>
        <p:nvPicPr>
          <p:cNvPr id="2" name="Picture 2">
            <a:extLst>
              <a:ext uri="{FF2B5EF4-FFF2-40B4-BE49-F238E27FC236}">
                <a16:creationId xmlns:a16="http://schemas.microsoft.com/office/drawing/2014/main" id="{2F558E85-6939-FCDE-7C79-EF3E5A8B0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285" y="1992759"/>
            <a:ext cx="20398662" cy="11450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910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A7C41C0-FAE0-4018-BA2D-26BE07100745}"/>
              </a:ext>
            </a:extLst>
          </p:cNvPr>
          <p:cNvSpPr txBox="1">
            <a:spLocks noGrp="1"/>
          </p:cNvSpPr>
          <p:nvPr>
            <p:ph type="title"/>
          </p:nvPr>
        </p:nvSpPr>
        <p:spPr>
          <a:xfrm>
            <a:off x="1016764" y="330946"/>
            <a:ext cx="18281889" cy="1441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r>
              <a:rPr lang="en-US" sz="8000" dirty="0">
                <a:solidFill>
                  <a:srgbClr val="00B0F0"/>
                </a:solidFill>
                <a:latin typeface="Calibri" panose="020F0502020204030204" pitchFamily="34" charset="0"/>
                <a:cs typeface="Calibri" panose="020F0502020204030204" pitchFamily="34" charset="0"/>
              </a:rPr>
              <a:t>Proposed Scope vs Alternatives</a:t>
            </a:r>
            <a:endParaRPr lang="en-US" sz="6600" dirty="0">
              <a:solidFill>
                <a:srgbClr val="00B0F0"/>
              </a:solidFill>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9</a:t>
            </a:fld>
            <a:endParaRPr lang="en-US"/>
          </a:p>
        </p:txBody>
      </p:sp>
      <p:pic>
        <p:nvPicPr>
          <p:cNvPr id="3" name="Picture 2">
            <a:extLst>
              <a:ext uri="{FF2B5EF4-FFF2-40B4-BE49-F238E27FC236}">
                <a16:creationId xmlns:a16="http://schemas.microsoft.com/office/drawing/2014/main" id="{345049DA-0D86-93CB-E848-DB8010E7DDC0}"/>
              </a:ext>
            </a:extLst>
          </p:cNvPr>
          <p:cNvPicPr>
            <a:picLocks noChangeAspect="1"/>
          </p:cNvPicPr>
          <p:nvPr/>
        </p:nvPicPr>
        <p:blipFill>
          <a:blip r:embed="rId2"/>
          <a:stretch>
            <a:fillRect/>
          </a:stretch>
        </p:blipFill>
        <p:spPr>
          <a:xfrm>
            <a:off x="1292257" y="1772395"/>
            <a:ext cx="17476861" cy="11670556"/>
          </a:xfrm>
          <a:prstGeom prst="rect">
            <a:avLst/>
          </a:prstGeom>
        </p:spPr>
      </p:pic>
    </p:spTree>
    <p:extLst>
      <p:ext uri="{BB962C8B-B14F-4D97-AF65-F5344CB8AC3E}">
        <p14:creationId xmlns:p14="http://schemas.microsoft.com/office/powerpoint/2010/main" val="212495543"/>
      </p:ext>
    </p:extLst>
  </p:cSld>
  <p:clrMapOvr>
    <a:masterClrMapping/>
  </p:clrMapOvr>
</p:sld>
</file>

<file path=ppt/theme/theme1.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162c5147-8fb1-4df5-a1c7-9fe9f898d8b4">
      <UserInfo>
        <DisplayName>Catherine La Valley</DisplayName>
        <AccountId>168</AccountId>
        <AccountType/>
      </UserInfo>
    </SharedWithUsers>
    <lcf76f155ced4ddcb4097134ff3c332f xmlns="71e6c0c6-e4df-4600-b094-292c45f4027d">
      <Terms xmlns="http://schemas.microsoft.com/office/infopath/2007/PartnerControls"/>
    </lcf76f155ced4ddcb4097134ff3c332f>
    <TaxCatchAll xmlns="162c5147-8fb1-4df5-a1c7-9fe9f898d8b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17631DEDD65E40A82D1B1EB16378CD" ma:contentTypeVersion="15" ma:contentTypeDescription="Create a new document." ma:contentTypeScope="" ma:versionID="380b1ff42d0142b3ce513287acd3553c">
  <xsd:schema xmlns:xsd="http://www.w3.org/2001/XMLSchema" xmlns:xs="http://www.w3.org/2001/XMLSchema" xmlns:p="http://schemas.microsoft.com/office/2006/metadata/properties" xmlns:ns2="71e6c0c6-e4df-4600-b094-292c45f4027d" xmlns:ns3="162c5147-8fb1-4df5-a1c7-9fe9f898d8b4" targetNamespace="http://schemas.microsoft.com/office/2006/metadata/properties" ma:root="true" ma:fieldsID="5574cc07cca4299a873a3b7db6169ad3" ns2:_="" ns3:_="">
    <xsd:import namespace="71e6c0c6-e4df-4600-b094-292c45f4027d"/>
    <xsd:import namespace="162c5147-8fb1-4df5-a1c7-9fe9f898d8b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e6c0c6-e4df-4600-b094-292c45f4027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be5197db-7bfb-4b58-9c8e-8374527949c1"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2c5147-8fb1-4df5-a1c7-9fe9f898d8b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566cf85d-3ccc-4b7e-973a-7752d85b7763}" ma:internalName="TaxCatchAll" ma:showField="CatchAllData" ma:web="162c5147-8fb1-4df5-a1c7-9fe9f898d8b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1D56013-FFA3-4AA5-BFCF-7C4A0141612A}">
  <ds:schemaRefs>
    <ds:schemaRef ds:uri="http://purl.org/dc/elements/1.1/"/>
    <ds:schemaRef ds:uri="http://schemas.microsoft.com/office/2006/metadata/properties"/>
    <ds:schemaRef ds:uri="http://purl.org/dc/terms/"/>
    <ds:schemaRef ds:uri="6354f033-77ec-451f-a4b1-89785309665d"/>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af12d3ca-d309-4d9b-872e-f669d895b06e"/>
    <ds:schemaRef ds:uri="http://purl.org/dc/dcmitype/"/>
    <ds:schemaRef ds:uri="162c5147-8fb1-4df5-a1c7-9fe9f898d8b4"/>
    <ds:schemaRef ds:uri="71e6c0c6-e4df-4600-b094-292c45f4027d"/>
  </ds:schemaRefs>
</ds:datastoreItem>
</file>

<file path=customXml/itemProps2.xml><?xml version="1.0" encoding="utf-8"?>
<ds:datastoreItem xmlns:ds="http://schemas.openxmlformats.org/officeDocument/2006/customXml" ds:itemID="{4E880100-AD93-4165-9435-CF4F80F1243C}">
  <ds:schemaRefs>
    <ds:schemaRef ds:uri="http://schemas.microsoft.com/sharepoint/v3/contenttype/forms"/>
  </ds:schemaRefs>
</ds:datastoreItem>
</file>

<file path=customXml/itemProps3.xml><?xml version="1.0" encoding="utf-8"?>
<ds:datastoreItem xmlns:ds="http://schemas.openxmlformats.org/officeDocument/2006/customXml" ds:itemID="{EA2D226F-B3E4-4805-9A21-72E2ACA7A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e6c0c6-e4df-4600-b094-292c45f4027d"/>
    <ds:schemaRef ds:uri="162c5147-8fb1-4df5-a1c7-9fe9f898d8b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6007</TotalTime>
  <Words>2430</Words>
  <Application>Microsoft Office PowerPoint</Application>
  <PresentationFormat>Custom</PresentationFormat>
  <Paragraphs>500</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vt:lpstr>
      <vt:lpstr>Consolas</vt:lpstr>
      <vt:lpstr>Quattrocento Sans</vt:lpstr>
      <vt:lpstr>Wingdings</vt:lpstr>
      <vt:lpstr>Office Theme</vt:lpstr>
      <vt:lpstr>Monetary Authority of Singapore Financial Sector Technology &amp; Innovation (FSTI) Scheme  Proof-of-concepts</vt:lpstr>
      <vt:lpstr>Proof of Concept </vt:lpstr>
      <vt:lpstr>Participants</vt:lpstr>
      <vt:lpstr>The Problem </vt:lpstr>
      <vt:lpstr>PowerPoint Presentation</vt:lpstr>
      <vt:lpstr>Goals</vt:lpstr>
      <vt:lpstr>Envisioning Steady-State Success </vt:lpstr>
      <vt:lpstr>Project Scope </vt:lpstr>
      <vt:lpstr>Proposed Scope vs Alternatives</vt:lpstr>
      <vt:lpstr>System Design</vt:lpstr>
      <vt:lpstr>Strategic Goals (Design Principles)</vt:lpstr>
      <vt:lpstr>Architecture of the Proposed Solution</vt:lpstr>
      <vt:lpstr>Detailed System Design</vt:lpstr>
      <vt:lpstr>Objective of POC</vt:lpstr>
      <vt:lpstr>Address Resolution (Sender – LUCY)</vt:lpstr>
      <vt:lpstr>Address Resolution (Sender – LUCY)</vt:lpstr>
      <vt:lpstr>Making Payment</vt:lpstr>
      <vt:lpstr>Making Payment</vt:lpstr>
      <vt:lpstr>Making Payment</vt:lpstr>
      <vt:lpstr>Innovations</vt:lpstr>
      <vt:lpstr>Cross Network Provider (CNP)</vt:lpstr>
      <vt:lpstr>What happens in the CNP?</vt:lpstr>
      <vt:lpstr>Cross Network Provider (CNP)</vt:lpstr>
      <vt:lpstr>Multiple Alias Oracle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Settlement</vt:lpstr>
      <vt:lpstr>PowerPoint Presentation</vt:lpstr>
      <vt:lpstr>PowerPoint Presentation</vt:lpstr>
      <vt:lpstr>Next steps</vt:lpstr>
      <vt:lpstr>PowerPoint Presentation</vt:lpstr>
      <vt:lpstr>PowerPoint Presentation</vt:lpstr>
      <vt:lpstr>Thank you!</vt:lpstr>
      <vt:lpstr>High-Level Information Flow  (WynePay - CB Bank - Myanmar)</vt:lpstr>
      <vt:lpstr>High-Level Information Flow  (Singapore-to-Philippines corridor)</vt:lpstr>
      <vt:lpstr>Key Roles within the Process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Tudor Vedeanu</dc:creator>
  <cp:lastModifiedBy>Min Tha Gyaw</cp:lastModifiedBy>
  <cp:revision>95</cp:revision>
  <dcterms:created xsi:type="dcterms:W3CDTF">2020-01-08T21:13:28Z</dcterms:created>
  <dcterms:modified xsi:type="dcterms:W3CDTF">2023-03-09T07:05:12Z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0x0101002217631DEDD65E40A82D1B1EB16378CD</vt:lpwstr>
  </property>
</Properties>
</file>